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0" r:id="rId3"/>
    <p:sldId id="273" r:id="rId4"/>
    <p:sldId id="272" r:id="rId5"/>
    <p:sldId id="261" r:id="rId6"/>
    <p:sldId id="284" r:id="rId7"/>
    <p:sldId id="262" r:id="rId8"/>
    <p:sldId id="265" r:id="rId9"/>
    <p:sldId id="274" r:id="rId10"/>
    <p:sldId id="276" r:id="rId11"/>
    <p:sldId id="264" r:id="rId12"/>
    <p:sldId id="279" r:id="rId13"/>
    <p:sldId id="266" r:id="rId14"/>
    <p:sldId id="267" r:id="rId15"/>
    <p:sldId id="271" r:id="rId16"/>
    <p:sldId id="280" r:id="rId17"/>
    <p:sldId id="268" r:id="rId18"/>
    <p:sldId id="270" r:id="rId19"/>
    <p:sldId id="283" r:id="rId20"/>
  </p:sldIdLst>
  <p:sldSz cx="9144000" cy="6858000" type="screen4x3"/>
  <p:notesSz cx="6735763" cy="9799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7" autoAdjust="0"/>
    <p:restoredTop sz="82844" autoAdjust="0"/>
  </p:normalViewPr>
  <p:slideViewPr>
    <p:cSldViewPr>
      <p:cViewPr varScale="1">
        <p:scale>
          <a:sx n="74" d="100"/>
          <a:sy n="74" d="100"/>
        </p:scale>
        <p:origin x="201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0.39956468434866693"/>
          <c:y val="3.8194444444444448E-2"/>
          <c:w val="0.55392215775659626"/>
          <c:h val="0.87482064741907262"/>
        </c:manualLayout>
      </c:layout>
      <c:bar3DChart>
        <c:barDir val="bar"/>
        <c:grouping val="stacked"/>
        <c:varyColors val="0"/>
        <c:ser>
          <c:idx val="0"/>
          <c:order val="0"/>
          <c:tx>
            <c:strRef>
              <c:f>Zahvacene_pitke_vode!$A$5:$B$5</c:f>
              <c:strCache>
                <c:ptCount val="1"/>
                <c:pt idx="0">
                  <c:v>Захваћене питке воде</c:v>
                </c:pt>
              </c:strCache>
            </c:strRef>
          </c:tx>
          <c:invertIfNegative val="0"/>
          <c:dPt>
            <c:idx val="0"/>
            <c:invertIfNegative val="0"/>
            <c:bubble3D val="0"/>
            <c:spPr>
              <a:solidFill>
                <a:schemeClr val="tx1"/>
              </a:solidFill>
            </c:spPr>
            <c:extLst>
              <c:ext xmlns:c16="http://schemas.microsoft.com/office/drawing/2014/chart" uri="{C3380CC4-5D6E-409C-BE32-E72D297353CC}">
                <c16:uniqueId val="{00000001-80FD-4387-B24F-6DCAF73BAAAB}"/>
              </c:ext>
            </c:extLst>
          </c:dPt>
          <c:dPt>
            <c:idx val="1"/>
            <c:invertIfNegative val="0"/>
            <c:bubble3D val="0"/>
            <c:spPr>
              <a:solidFill>
                <a:schemeClr val="accent5">
                  <a:lumMod val="75000"/>
                </a:schemeClr>
              </a:solidFill>
            </c:spPr>
            <c:extLst>
              <c:ext xmlns:c16="http://schemas.microsoft.com/office/drawing/2014/chart" uri="{C3380CC4-5D6E-409C-BE32-E72D297353CC}">
                <c16:uniqueId val="{00000003-80FD-4387-B24F-6DCAF73BAAAB}"/>
              </c:ext>
            </c:extLst>
          </c:dPt>
          <c:dPt>
            <c:idx val="2"/>
            <c:invertIfNegative val="0"/>
            <c:bubble3D val="0"/>
            <c:spPr>
              <a:solidFill>
                <a:schemeClr val="accent1"/>
              </a:solidFill>
            </c:spPr>
            <c:extLst>
              <c:ext xmlns:c16="http://schemas.microsoft.com/office/drawing/2014/chart" uri="{C3380CC4-5D6E-409C-BE32-E72D297353CC}">
                <c16:uniqueId val="{00000005-80FD-4387-B24F-6DCAF73BAAAB}"/>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07-80FD-4387-B24F-6DCAF73BAAAB}"/>
              </c:ext>
            </c:extLst>
          </c:dPt>
          <c:dPt>
            <c:idx val="4"/>
            <c:invertIfNegative val="0"/>
            <c:bubble3D val="0"/>
            <c:spPr>
              <a:solidFill>
                <a:srgbClr val="FFC000"/>
              </a:solidFill>
            </c:spPr>
            <c:extLst>
              <c:ext xmlns:c16="http://schemas.microsoft.com/office/drawing/2014/chart" uri="{C3380CC4-5D6E-409C-BE32-E72D297353CC}">
                <c16:uniqueId val="{00000009-80FD-4387-B24F-6DCAF73BAAAB}"/>
              </c:ext>
            </c:extLst>
          </c:dPt>
          <c:dPt>
            <c:idx val="5"/>
            <c:invertIfNegative val="0"/>
            <c:bubble3D val="0"/>
            <c:spPr>
              <a:solidFill>
                <a:srgbClr val="FF0000"/>
              </a:solidFill>
            </c:spPr>
            <c:extLst>
              <c:ext xmlns:c16="http://schemas.microsoft.com/office/drawing/2014/chart" uri="{C3380CC4-5D6E-409C-BE32-E72D297353CC}">
                <c16:uniqueId val="{0000000B-80FD-4387-B24F-6DCAF73BAAAB}"/>
              </c:ext>
            </c:extLst>
          </c:dPt>
          <c:cat>
            <c:strRef>
              <c:f>Zahvacene_pitke_vode!$C$4:$H$4</c:f>
              <c:strCache>
                <c:ptCount val="6"/>
                <c:pt idx="0">
                  <c:v>TOTAL</c:v>
                </c:pt>
                <c:pt idx="1">
                  <c:v>GROUNDWATER SOURCES</c:v>
                </c:pt>
                <c:pt idx="2">
                  <c:v>SPRINGS</c:v>
                </c:pt>
                <c:pt idx="3">
                  <c:v>SURFACE WATER</c:v>
                </c:pt>
                <c:pt idx="4">
                  <c:v>ACUMULATION</c:v>
                </c:pt>
                <c:pt idx="5">
                  <c:v>VOLUME OF WATER TAKEN FROM OTHER SYSTEMS </c:v>
                </c:pt>
              </c:strCache>
            </c:strRef>
          </c:cat>
          <c:val>
            <c:numRef>
              <c:f>Zahvacene_pitke_vode!$C$5:$H$5</c:f>
              <c:numCache>
                <c:formatCode>General</c:formatCode>
                <c:ptCount val="6"/>
              </c:numCache>
            </c:numRef>
          </c:val>
          <c:extLst>
            <c:ext xmlns:c16="http://schemas.microsoft.com/office/drawing/2014/chart" uri="{C3380CC4-5D6E-409C-BE32-E72D297353CC}">
              <c16:uniqueId val="{0000000C-80FD-4387-B24F-6DCAF73BAAAB}"/>
            </c:ext>
          </c:extLst>
        </c:ser>
        <c:ser>
          <c:idx val="1"/>
          <c:order val="1"/>
          <c:tx>
            <c:strRef>
              <c:f>Zahvacene_pitke_vode!$A$6:$B$6</c:f>
              <c:strCache>
                <c:ptCount val="1"/>
                <c:pt idx="0">
                  <c:v>2009</c:v>
                </c:pt>
              </c:strCache>
            </c:strRef>
          </c:tx>
          <c:invertIfNegative val="0"/>
          <c:cat>
            <c:strRef>
              <c:f>Zahvacene_pitke_vode!$C$4:$H$4</c:f>
              <c:strCache>
                <c:ptCount val="6"/>
                <c:pt idx="0">
                  <c:v>TOTAL</c:v>
                </c:pt>
                <c:pt idx="1">
                  <c:v>GROUNDWATER SOURCES</c:v>
                </c:pt>
                <c:pt idx="2">
                  <c:v>SPRINGS</c:v>
                </c:pt>
                <c:pt idx="3">
                  <c:v>SURFACE WATER</c:v>
                </c:pt>
                <c:pt idx="4">
                  <c:v>ACUMULATION</c:v>
                </c:pt>
                <c:pt idx="5">
                  <c:v>VOLUME OF WATER TAKEN FROM OTHER SYSTEMS </c:v>
                </c:pt>
              </c:strCache>
            </c:strRef>
          </c:cat>
          <c:val>
            <c:numRef>
              <c:f>Zahvacene_pitke_vode!$C$6:$H$6</c:f>
              <c:numCache>
                <c:formatCode>General</c:formatCode>
                <c:ptCount val="6"/>
              </c:numCache>
            </c:numRef>
          </c:val>
          <c:extLst>
            <c:ext xmlns:c16="http://schemas.microsoft.com/office/drawing/2014/chart" uri="{C3380CC4-5D6E-409C-BE32-E72D297353CC}">
              <c16:uniqueId val="{0000000D-80FD-4387-B24F-6DCAF73BAAAB}"/>
            </c:ext>
          </c:extLst>
        </c:ser>
        <c:ser>
          <c:idx val="2"/>
          <c:order val="2"/>
          <c:tx>
            <c:strRef>
              <c:f>Zahvacene_pitke_vode!$A$7:$B$7</c:f>
              <c:strCache>
                <c:ptCount val="1"/>
                <c:pt idx="0">
                  <c:v>РЕПУБЛИКА СРБИЈА</c:v>
                </c:pt>
              </c:strCache>
            </c:strRef>
          </c:tx>
          <c:invertIfNegative val="0"/>
          <c:dPt>
            <c:idx val="0"/>
            <c:invertIfNegative val="0"/>
            <c:bubble3D val="0"/>
            <c:spPr>
              <a:solidFill>
                <a:schemeClr val="tx1"/>
              </a:solidFill>
            </c:spPr>
            <c:extLst>
              <c:ext xmlns:c16="http://schemas.microsoft.com/office/drawing/2014/chart" uri="{C3380CC4-5D6E-409C-BE32-E72D297353CC}">
                <c16:uniqueId val="{0000000F-80FD-4387-B24F-6DCAF73BAAAB}"/>
              </c:ext>
            </c:extLst>
          </c:dPt>
          <c:dPt>
            <c:idx val="1"/>
            <c:invertIfNegative val="0"/>
            <c:bubble3D val="0"/>
            <c:spPr>
              <a:solidFill>
                <a:schemeClr val="accent5">
                  <a:lumMod val="75000"/>
                </a:schemeClr>
              </a:solidFill>
            </c:spPr>
            <c:extLst>
              <c:ext xmlns:c16="http://schemas.microsoft.com/office/drawing/2014/chart" uri="{C3380CC4-5D6E-409C-BE32-E72D297353CC}">
                <c16:uniqueId val="{00000011-80FD-4387-B24F-6DCAF73BAAAB}"/>
              </c:ext>
            </c:extLst>
          </c:dPt>
          <c:dPt>
            <c:idx val="2"/>
            <c:invertIfNegative val="0"/>
            <c:bubble3D val="0"/>
            <c:spPr>
              <a:solidFill>
                <a:schemeClr val="accent1"/>
              </a:solidFill>
            </c:spPr>
            <c:extLst>
              <c:ext xmlns:c16="http://schemas.microsoft.com/office/drawing/2014/chart" uri="{C3380CC4-5D6E-409C-BE32-E72D297353CC}">
                <c16:uniqueId val="{00000013-80FD-4387-B24F-6DCAF73BAAAB}"/>
              </c:ext>
            </c:extLst>
          </c:dPt>
          <c:dPt>
            <c:idx val="3"/>
            <c:invertIfNegative val="0"/>
            <c:bubble3D val="0"/>
            <c:spPr>
              <a:solidFill>
                <a:schemeClr val="accent3">
                  <a:lumMod val="60000"/>
                  <a:lumOff val="40000"/>
                </a:schemeClr>
              </a:solidFill>
            </c:spPr>
            <c:extLst>
              <c:ext xmlns:c16="http://schemas.microsoft.com/office/drawing/2014/chart" uri="{C3380CC4-5D6E-409C-BE32-E72D297353CC}">
                <c16:uniqueId val="{00000015-80FD-4387-B24F-6DCAF73BAAAB}"/>
              </c:ext>
            </c:extLst>
          </c:dPt>
          <c:dPt>
            <c:idx val="4"/>
            <c:invertIfNegative val="0"/>
            <c:bubble3D val="0"/>
            <c:spPr>
              <a:solidFill>
                <a:srgbClr val="FFC000"/>
              </a:solidFill>
            </c:spPr>
            <c:extLst>
              <c:ext xmlns:c16="http://schemas.microsoft.com/office/drawing/2014/chart" uri="{C3380CC4-5D6E-409C-BE32-E72D297353CC}">
                <c16:uniqueId val="{00000017-80FD-4387-B24F-6DCAF73BAAAB}"/>
              </c:ext>
            </c:extLst>
          </c:dPt>
          <c:dPt>
            <c:idx val="5"/>
            <c:invertIfNegative val="0"/>
            <c:bubble3D val="0"/>
            <c:spPr>
              <a:solidFill>
                <a:srgbClr val="FF0000"/>
              </a:solidFill>
            </c:spPr>
            <c:extLst>
              <c:ext xmlns:c16="http://schemas.microsoft.com/office/drawing/2014/chart" uri="{C3380CC4-5D6E-409C-BE32-E72D297353CC}">
                <c16:uniqueId val="{00000019-80FD-4387-B24F-6DCAF73BAAAB}"/>
              </c:ext>
            </c:extLst>
          </c:dPt>
          <c:cat>
            <c:strRef>
              <c:f>Zahvacene_pitke_vode!$C$4:$H$4</c:f>
              <c:strCache>
                <c:ptCount val="6"/>
                <c:pt idx="0">
                  <c:v>TOTAL</c:v>
                </c:pt>
                <c:pt idx="1">
                  <c:v>GROUNDWATER SOURCES</c:v>
                </c:pt>
                <c:pt idx="2">
                  <c:v>SPRINGS</c:v>
                </c:pt>
                <c:pt idx="3">
                  <c:v>SURFACE WATER</c:v>
                </c:pt>
                <c:pt idx="4">
                  <c:v>ACUMULATION</c:v>
                </c:pt>
                <c:pt idx="5">
                  <c:v>VOLUME OF WATER TAKEN FROM OTHER SYSTEMS </c:v>
                </c:pt>
              </c:strCache>
            </c:strRef>
          </c:cat>
          <c:val>
            <c:numRef>
              <c:f>Zahvacene_pitke_vode!$C$7:$H$7</c:f>
              <c:numCache>
                <c:formatCode>#0</c:formatCode>
                <c:ptCount val="6"/>
                <c:pt idx="0">
                  <c:v>684725</c:v>
                </c:pt>
                <c:pt idx="1">
                  <c:v>397051</c:v>
                </c:pt>
                <c:pt idx="2">
                  <c:v>89811</c:v>
                </c:pt>
                <c:pt idx="3">
                  <c:v>146119</c:v>
                </c:pt>
                <c:pt idx="4">
                  <c:v>51744</c:v>
                </c:pt>
                <c:pt idx="5">
                  <c:v>19380</c:v>
                </c:pt>
              </c:numCache>
            </c:numRef>
          </c:val>
          <c:extLst>
            <c:ext xmlns:c16="http://schemas.microsoft.com/office/drawing/2014/chart" uri="{C3380CC4-5D6E-409C-BE32-E72D297353CC}">
              <c16:uniqueId val="{0000001A-80FD-4387-B24F-6DCAF73BAAAB}"/>
            </c:ext>
          </c:extLst>
        </c:ser>
        <c:dLbls>
          <c:showLegendKey val="0"/>
          <c:showVal val="0"/>
          <c:showCatName val="0"/>
          <c:showSerName val="0"/>
          <c:showPercent val="0"/>
          <c:showBubbleSize val="0"/>
        </c:dLbls>
        <c:gapWidth val="100"/>
        <c:shape val="cylinder"/>
        <c:axId val="253552512"/>
        <c:axId val="253524608"/>
        <c:axId val="0"/>
      </c:bar3DChart>
      <c:valAx>
        <c:axId val="253524608"/>
        <c:scaling>
          <c:orientation val="minMax"/>
        </c:scaling>
        <c:delete val="0"/>
        <c:axPos val="b"/>
        <c:majorGridlines/>
        <c:numFmt formatCode="General" sourceLinked="1"/>
        <c:majorTickMark val="out"/>
        <c:minorTickMark val="none"/>
        <c:tickLblPos val="nextTo"/>
        <c:crossAx val="253552512"/>
        <c:crosses val="autoZero"/>
        <c:crossBetween val="between"/>
      </c:valAx>
      <c:catAx>
        <c:axId val="253552512"/>
        <c:scaling>
          <c:orientation val="minMax"/>
        </c:scaling>
        <c:delete val="0"/>
        <c:axPos val="l"/>
        <c:numFmt formatCode="General" sourceLinked="0"/>
        <c:majorTickMark val="out"/>
        <c:minorTickMark val="none"/>
        <c:tickLblPos val="nextTo"/>
        <c:crossAx val="253524608"/>
        <c:crosses val="autoZero"/>
        <c:auto val="1"/>
        <c:lblAlgn val="ctr"/>
        <c:lblOffset val="100"/>
        <c:noMultiLvlLbl val="0"/>
      </c:cat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16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3" y="0"/>
            <a:ext cx="2918831" cy="491684"/>
          </a:xfrm>
          <a:prstGeom prst="rect">
            <a:avLst/>
          </a:prstGeom>
        </p:spPr>
        <p:txBody>
          <a:bodyPr vert="horz" lIns="91440" tIns="45720" rIns="91440" bIns="45720" rtlCol="0"/>
          <a:lstStyle>
            <a:lvl1pPr algn="r">
              <a:defRPr sz="1200"/>
            </a:lvl1pPr>
          </a:lstStyle>
          <a:p>
            <a:fld id="{A1049FE8-1A39-4F73-8791-C2D8B64BD269}" type="datetimeFigureOut">
              <a:rPr lang="en-US" smtClean="0"/>
              <a:t>5/8/2019</a:t>
            </a:fld>
            <a:endParaRPr lang="en-US" dirty="0"/>
          </a:p>
        </p:txBody>
      </p:sp>
      <p:sp>
        <p:nvSpPr>
          <p:cNvPr id="4" name="Slide Image Placeholder 3"/>
          <p:cNvSpPr>
            <a:spLocks noGrp="1" noRot="1" noChangeAspect="1"/>
          </p:cNvSpPr>
          <p:nvPr>
            <p:ph type="sldImg" idx="2"/>
          </p:nvPr>
        </p:nvSpPr>
        <p:spPr>
          <a:xfrm>
            <a:off x="1163638" y="1225550"/>
            <a:ext cx="4408487" cy="33067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716076"/>
            <a:ext cx="5388610" cy="385860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07956"/>
            <a:ext cx="2918831" cy="49168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3" y="9307956"/>
            <a:ext cx="2918831" cy="491683"/>
          </a:xfrm>
          <a:prstGeom prst="rect">
            <a:avLst/>
          </a:prstGeom>
        </p:spPr>
        <p:txBody>
          <a:bodyPr vert="horz" lIns="91440" tIns="45720" rIns="91440" bIns="45720" rtlCol="0" anchor="b"/>
          <a:lstStyle>
            <a:lvl1pPr algn="r">
              <a:defRPr sz="1200"/>
            </a:lvl1pPr>
          </a:lstStyle>
          <a:p>
            <a:fld id="{5AA46BEE-5574-412B-B498-3788E435FB52}" type="slidenum">
              <a:rPr lang="en-US" smtClean="0"/>
              <a:t>‹#›</a:t>
            </a:fld>
            <a:endParaRPr lang="en-US" dirty="0"/>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dirty="0"/>
          </a:p>
        </p:txBody>
      </p:sp>
    </p:spTree>
    <p:extLst>
      <p:ext uri="{BB962C8B-B14F-4D97-AF65-F5344CB8AC3E}">
        <p14:creationId xmlns:p14="http://schemas.microsoft.com/office/powerpoint/2010/main"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10</a:t>
            </a:fld>
            <a:endParaRPr lang="en-US" dirty="0"/>
          </a:p>
        </p:txBody>
      </p:sp>
    </p:spTree>
    <p:extLst>
      <p:ext uri="{BB962C8B-B14F-4D97-AF65-F5344CB8AC3E}">
        <p14:creationId xmlns:p14="http://schemas.microsoft.com/office/powerpoint/2010/main" val="356187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11</a:t>
            </a:fld>
            <a:endParaRPr lang="en-US" dirty="0"/>
          </a:p>
        </p:txBody>
      </p:sp>
    </p:spTree>
    <p:extLst>
      <p:ext uri="{BB962C8B-B14F-4D97-AF65-F5344CB8AC3E}">
        <p14:creationId xmlns:p14="http://schemas.microsoft.com/office/powerpoint/2010/main" val="356187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12</a:t>
            </a:fld>
            <a:endParaRPr lang="en-US" dirty="0"/>
          </a:p>
        </p:txBody>
      </p:sp>
    </p:spTree>
    <p:extLst>
      <p:ext uri="{BB962C8B-B14F-4D97-AF65-F5344CB8AC3E}">
        <p14:creationId xmlns:p14="http://schemas.microsoft.com/office/powerpoint/2010/main" val="356187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13</a:t>
            </a:fld>
            <a:endParaRPr lang="en-US" dirty="0"/>
          </a:p>
        </p:txBody>
      </p:sp>
    </p:spTree>
    <p:extLst>
      <p:ext uri="{BB962C8B-B14F-4D97-AF65-F5344CB8AC3E}">
        <p14:creationId xmlns:p14="http://schemas.microsoft.com/office/powerpoint/2010/main" val="1891024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14</a:t>
            </a:fld>
            <a:endParaRPr lang="en-US" dirty="0"/>
          </a:p>
        </p:txBody>
      </p:sp>
    </p:spTree>
    <p:extLst>
      <p:ext uri="{BB962C8B-B14F-4D97-AF65-F5344CB8AC3E}">
        <p14:creationId xmlns:p14="http://schemas.microsoft.com/office/powerpoint/2010/main" val="511616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15</a:t>
            </a:fld>
            <a:endParaRPr lang="en-US" dirty="0"/>
          </a:p>
        </p:txBody>
      </p:sp>
    </p:spTree>
    <p:extLst>
      <p:ext uri="{BB962C8B-B14F-4D97-AF65-F5344CB8AC3E}">
        <p14:creationId xmlns:p14="http://schemas.microsoft.com/office/powerpoint/2010/main" val="1334182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16</a:t>
            </a:fld>
            <a:endParaRPr lang="en-US" dirty="0"/>
          </a:p>
        </p:txBody>
      </p:sp>
    </p:spTree>
    <p:extLst>
      <p:ext uri="{BB962C8B-B14F-4D97-AF65-F5344CB8AC3E}">
        <p14:creationId xmlns:p14="http://schemas.microsoft.com/office/powerpoint/2010/main" val="623690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17</a:t>
            </a:fld>
            <a:endParaRPr lang="en-US" dirty="0"/>
          </a:p>
        </p:txBody>
      </p:sp>
    </p:spTree>
    <p:extLst>
      <p:ext uri="{BB962C8B-B14F-4D97-AF65-F5344CB8AC3E}">
        <p14:creationId xmlns:p14="http://schemas.microsoft.com/office/powerpoint/2010/main" val="1936620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Municipal self-government often not capable to secure any kind of strategic development</a:t>
            </a:r>
          </a:p>
          <a:p>
            <a:r>
              <a:rPr lang="en-US" dirty="0"/>
              <a:t>All of that indicate than Serbia will need much more time than it really necessary to develop waste management system</a:t>
            </a:r>
          </a:p>
        </p:txBody>
      </p:sp>
      <p:sp>
        <p:nvSpPr>
          <p:cNvPr id="4" name="Slide Number Placeholder 3"/>
          <p:cNvSpPr>
            <a:spLocks noGrp="1"/>
          </p:cNvSpPr>
          <p:nvPr>
            <p:ph type="sldNum" sz="quarter" idx="10"/>
          </p:nvPr>
        </p:nvSpPr>
        <p:spPr/>
        <p:txBody>
          <a:bodyPr/>
          <a:lstStyle/>
          <a:p>
            <a:fld id="{5AA46BEE-5574-412B-B498-3788E435FB52}" type="slidenum">
              <a:rPr lang="en-US" smtClean="0"/>
              <a:t>18</a:t>
            </a:fld>
            <a:endParaRPr lang="en-US" dirty="0"/>
          </a:p>
        </p:txBody>
      </p:sp>
    </p:spTree>
    <p:extLst>
      <p:ext uri="{BB962C8B-B14F-4D97-AF65-F5344CB8AC3E}">
        <p14:creationId xmlns:p14="http://schemas.microsoft.com/office/powerpoint/2010/main" val="393542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19</a:t>
            </a:fld>
            <a:endParaRPr lang="en-US" dirty="0"/>
          </a:p>
        </p:txBody>
      </p:sp>
    </p:spTree>
    <p:extLst>
      <p:ext uri="{BB962C8B-B14F-4D97-AF65-F5344CB8AC3E}">
        <p14:creationId xmlns:p14="http://schemas.microsoft.com/office/powerpoint/2010/main" val="19180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a:t>
            </a:fld>
            <a:endParaRPr lang="en-US" dirty="0"/>
          </a:p>
        </p:txBody>
      </p:sp>
    </p:spTree>
    <p:extLst>
      <p:ext uri="{BB962C8B-B14F-4D97-AF65-F5344CB8AC3E}">
        <p14:creationId xmlns:p14="http://schemas.microsoft.com/office/powerpoint/2010/main" val="35618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3</a:t>
            </a:fld>
            <a:endParaRPr lang="en-US" dirty="0"/>
          </a:p>
        </p:txBody>
      </p:sp>
    </p:spTree>
    <p:extLst>
      <p:ext uri="{BB962C8B-B14F-4D97-AF65-F5344CB8AC3E}">
        <p14:creationId xmlns:p14="http://schemas.microsoft.com/office/powerpoint/2010/main" val="171206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4</a:t>
            </a:fld>
            <a:endParaRPr lang="en-US" dirty="0"/>
          </a:p>
        </p:txBody>
      </p:sp>
    </p:spTree>
    <p:extLst>
      <p:ext uri="{BB962C8B-B14F-4D97-AF65-F5344CB8AC3E}">
        <p14:creationId xmlns:p14="http://schemas.microsoft.com/office/powerpoint/2010/main" val="3534391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main reasons for this situation are lack of adequate</a:t>
            </a:r>
          </a:p>
          <a:p>
            <a:r>
              <a:rPr lang="en-US" sz="1200" b="0" i="0" u="none" strike="noStrike" kern="1200" baseline="0" dirty="0">
                <a:solidFill>
                  <a:schemeClr val="tx1"/>
                </a:solidFill>
                <a:latin typeface="+mn-lt"/>
                <a:ea typeface="+mn-ea"/>
                <a:cs typeface="+mn-cs"/>
              </a:rPr>
              <a:t>management, various agricultural activities and drainage of waste water directly into lake without any</a:t>
            </a:r>
          </a:p>
          <a:p>
            <a:r>
              <a:rPr lang="en-US" sz="1200" b="0" i="0" u="none" strike="noStrike" kern="1200" baseline="0" dirty="0">
                <a:solidFill>
                  <a:schemeClr val="tx1"/>
                </a:solidFill>
                <a:latin typeface="+mn-lt"/>
                <a:ea typeface="+mn-ea"/>
                <a:cs typeface="+mn-cs"/>
              </a:rPr>
              <a:t>previous treatment.</a:t>
            </a:r>
            <a:endParaRPr lang="sr-Latn-R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Situation with artificial lakes is same as with natural lakes, i.e. water in lakes is</a:t>
            </a:r>
          </a:p>
          <a:p>
            <a:r>
              <a:rPr lang="en-US" sz="1200" b="0" i="0" u="none" strike="noStrike" kern="1200" baseline="0" dirty="0">
                <a:solidFill>
                  <a:schemeClr val="tx1"/>
                </a:solidFill>
                <a:latin typeface="+mn-lt"/>
                <a:ea typeface="+mn-ea"/>
                <a:cs typeface="+mn-cs"/>
              </a:rPr>
              <a:t>treated as a raw material, and not as an environment. All these caused degradation and inadequate</a:t>
            </a:r>
          </a:p>
          <a:p>
            <a:r>
              <a:rPr lang="en-US" sz="1200" b="0" i="0" u="none" strike="noStrike" kern="1200" baseline="0" dirty="0">
                <a:solidFill>
                  <a:schemeClr val="tx1"/>
                </a:solidFill>
                <a:latin typeface="+mn-lt"/>
                <a:ea typeface="+mn-ea"/>
                <a:cs typeface="+mn-cs"/>
              </a:rPr>
              <a:t>exploitation of some artificial lakes</a:t>
            </a:r>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5</a:t>
            </a:fld>
            <a:endParaRPr lang="en-US" dirty="0"/>
          </a:p>
        </p:txBody>
      </p:sp>
    </p:spTree>
    <p:extLst>
      <p:ext uri="{BB962C8B-B14F-4D97-AF65-F5344CB8AC3E}">
        <p14:creationId xmlns:p14="http://schemas.microsoft.com/office/powerpoint/2010/main" val="35618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AA46BEE-5574-412B-B498-3788E435FB52}" type="slidenum">
              <a:rPr lang="en-US" smtClean="0"/>
              <a:t>6</a:t>
            </a:fld>
            <a:endParaRPr lang="en-US" dirty="0"/>
          </a:p>
        </p:txBody>
      </p:sp>
    </p:spTree>
    <p:extLst>
      <p:ext uri="{BB962C8B-B14F-4D97-AF65-F5344CB8AC3E}">
        <p14:creationId xmlns:p14="http://schemas.microsoft.com/office/powerpoint/2010/main" val="1124290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7</a:t>
            </a:fld>
            <a:endParaRPr lang="en-US" dirty="0"/>
          </a:p>
        </p:txBody>
      </p:sp>
    </p:spTree>
    <p:extLst>
      <p:ext uri="{BB962C8B-B14F-4D97-AF65-F5344CB8AC3E}">
        <p14:creationId xmlns:p14="http://schemas.microsoft.com/office/powerpoint/2010/main" val="356187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8</a:t>
            </a:fld>
            <a:endParaRPr lang="en-US" dirty="0"/>
          </a:p>
        </p:txBody>
      </p:sp>
    </p:spTree>
    <p:extLst>
      <p:ext uri="{BB962C8B-B14F-4D97-AF65-F5344CB8AC3E}">
        <p14:creationId xmlns:p14="http://schemas.microsoft.com/office/powerpoint/2010/main" val="1428337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9</a:t>
            </a:fld>
            <a:endParaRPr lang="en-US" dirty="0"/>
          </a:p>
        </p:txBody>
      </p:sp>
    </p:spTree>
    <p:extLst>
      <p:ext uri="{BB962C8B-B14F-4D97-AF65-F5344CB8AC3E}">
        <p14:creationId xmlns:p14="http://schemas.microsoft.com/office/powerpoint/2010/main" val="35618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tiff"/><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4.tiff"/><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tiff"/><Relationship Id="rId4"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tiff"/><Relationship Id="rId4" Type="http://schemas.openxmlformats.org/officeDocument/2006/relationships/image" Target="../media/image3.tiff"/></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p>
        </p:txBody>
      </p:sp>
      <p:sp>
        <p:nvSpPr>
          <p:cNvPr id="7" name="Subtitle 2"/>
          <p:cNvSpPr>
            <a:spLocks noGrp="1"/>
          </p:cNvSpPr>
          <p:nvPr>
            <p:ph type="subTitle" idx="1"/>
          </p:nvPr>
        </p:nvSpPr>
        <p:spPr>
          <a:xfrm>
            <a:off x="1237129" y="1709738"/>
            <a:ext cx="6400800" cy="1143000"/>
          </a:xfrm>
        </p:spPr>
        <p:txBody>
          <a:bodyPr/>
          <a:lstStyle/>
          <a:p>
            <a:r>
              <a:rPr lang="en-US" b="1" dirty="0"/>
              <a:t>IDENTIFICATION OF ISSUES RELATED TO WRM IN SERBIA</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a:solidFill>
                  <a:schemeClr val="accent1">
                    <a:lumMod val="75000"/>
                  </a:schemeClr>
                </a:solidFill>
                <a:latin typeface="Calibri Light" pitchFamily="34" charset="0"/>
                <a:cs typeface="Calibri Light" pitchFamily="34" charset="0"/>
              </a:rPr>
              <a:t>Dr Dejan Ubavin, </a:t>
            </a:r>
            <a:r>
              <a:rPr lang="en-US" sz="1800" dirty="0">
                <a:solidFill>
                  <a:schemeClr val="accent1">
                    <a:lumMod val="75000"/>
                  </a:schemeClr>
                </a:solidFill>
                <a:latin typeface="Calibri Light" pitchFamily="34" charset="0"/>
                <a:cs typeface="Calibri Light" pitchFamily="34" charset="0"/>
              </a:rPr>
              <a:t>associate</a:t>
            </a:r>
            <a:r>
              <a:rPr lang="sr-Latn-BA" sz="1800" dirty="0">
                <a:solidFill>
                  <a:schemeClr val="accent1">
                    <a:lumMod val="75000"/>
                  </a:schemeClr>
                </a:solidFill>
                <a:latin typeface="Calibri Light" pitchFamily="34" charset="0"/>
                <a:cs typeface="Calibri Light" pitchFamily="34" charset="0"/>
              </a:rPr>
              <a:t> </a:t>
            </a:r>
            <a:r>
              <a:rPr lang="en-US" sz="1800" dirty="0">
                <a:solidFill>
                  <a:schemeClr val="accent1">
                    <a:lumMod val="75000"/>
                  </a:schemeClr>
                </a:solidFill>
                <a:latin typeface="Calibri Light" pitchFamily="34" charset="0"/>
                <a:cs typeface="Calibri Light" pitchFamily="34" charset="0"/>
              </a:rPr>
              <a:t>professor</a:t>
            </a:r>
          </a:p>
          <a:p>
            <a:endParaRPr lang="sr-Latn-BA" sz="1800" dirty="0">
              <a:solidFill>
                <a:schemeClr val="accent1">
                  <a:lumMod val="75000"/>
                </a:schemeClr>
              </a:solidFill>
              <a:latin typeface="Calibri Light" pitchFamily="34" charset="0"/>
              <a:cs typeface="Calibri Light" pitchFamily="34" charset="0"/>
            </a:endParaRPr>
          </a:p>
          <a:p>
            <a:r>
              <a:rPr lang="sr-Latn-BA" sz="1800" dirty="0">
                <a:solidFill>
                  <a:schemeClr val="accent1">
                    <a:lumMod val="75000"/>
                  </a:schemeClr>
                </a:solidFill>
                <a:latin typeface="Calibri Light" pitchFamily="34" charset="0"/>
                <a:cs typeface="Calibri Light" pitchFamily="34" charset="0"/>
              </a:rPr>
              <a:t>University of Novi Sad, </a:t>
            </a:r>
            <a:r>
              <a:rPr lang="en-US" sz="1800" dirty="0">
                <a:solidFill>
                  <a:schemeClr val="accent1">
                    <a:lumMod val="75000"/>
                  </a:schemeClr>
                </a:solidFill>
                <a:latin typeface="Calibri Light" pitchFamily="34" charset="0"/>
                <a:cs typeface="Calibri Light" pitchFamily="34" charset="0"/>
              </a:rPr>
              <a:t>Faculty</a:t>
            </a:r>
            <a:r>
              <a:rPr lang="sr-Latn-BA" sz="1800" dirty="0">
                <a:solidFill>
                  <a:schemeClr val="accent1">
                    <a:lumMod val="75000"/>
                  </a:schemeClr>
                </a:solidFill>
                <a:latin typeface="Calibri Light" pitchFamily="34" charset="0"/>
                <a:cs typeface="Calibri Light" pitchFamily="34" charset="0"/>
              </a:rPr>
              <a:t> </a:t>
            </a:r>
            <a:r>
              <a:rPr lang="en-US" sz="1800" dirty="0">
                <a:solidFill>
                  <a:schemeClr val="accent1">
                    <a:lumMod val="75000"/>
                  </a:schemeClr>
                </a:solidFill>
                <a:latin typeface="Calibri Light" pitchFamily="34" charset="0"/>
                <a:cs typeface="Calibri Light" pitchFamily="34" charset="0"/>
              </a:rPr>
              <a:t>of</a:t>
            </a:r>
            <a:r>
              <a:rPr lang="sr-Latn-BA" sz="1800" dirty="0">
                <a:solidFill>
                  <a:schemeClr val="accent1">
                    <a:lumMod val="75000"/>
                  </a:schemeClr>
                </a:solidFill>
                <a:latin typeface="Calibri Light" pitchFamily="34" charset="0"/>
                <a:cs typeface="Calibri Light" pitchFamily="34" charset="0"/>
              </a:rPr>
              <a:t> </a:t>
            </a:r>
            <a:r>
              <a:rPr lang="en-US" sz="1800" dirty="0">
                <a:solidFill>
                  <a:schemeClr val="accent1">
                    <a:lumMod val="75000"/>
                  </a:schemeClr>
                </a:solidFill>
                <a:latin typeface="Calibri Light" pitchFamily="34" charset="0"/>
                <a:cs typeface="Calibri Light" pitchFamily="34" charset="0"/>
              </a:rPr>
              <a:t>Technical</a:t>
            </a:r>
            <a:r>
              <a:rPr lang="sr-Latn-BA" sz="1800" dirty="0">
                <a:solidFill>
                  <a:schemeClr val="accent1">
                    <a:lumMod val="75000"/>
                  </a:schemeClr>
                </a:solidFill>
                <a:latin typeface="Calibri Light" pitchFamily="34" charset="0"/>
                <a:cs typeface="Calibri Light" pitchFamily="34" charset="0"/>
              </a:rPr>
              <a:t> </a:t>
            </a:r>
            <a:r>
              <a:rPr lang="en-US" sz="1800" dirty="0">
                <a:solidFill>
                  <a:schemeClr val="accent1">
                    <a:lumMod val="75000"/>
                  </a:schemeClr>
                </a:solidFill>
                <a:latin typeface="Calibri Light" pitchFamily="34" charset="0"/>
                <a:cs typeface="Calibri Light" pitchFamily="34" charset="0"/>
              </a:rPr>
              <a:t>Sciences</a:t>
            </a:r>
            <a:r>
              <a:rPr lang="sr-Latn-BA" sz="1800" dirty="0">
                <a:solidFill>
                  <a:schemeClr val="accent1">
                    <a:lumMod val="75000"/>
                  </a:schemeClr>
                </a:solidFill>
                <a:latin typeface="Calibri Light" pitchFamily="34" charset="0"/>
                <a:cs typeface="Calibri Light" pitchFamily="34" charset="0"/>
              </a:rPr>
              <a:t> </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accent1">
                    <a:lumMod val="75000"/>
                  </a:schemeClr>
                </a:solidFill>
                <a:latin typeface="Calibri Light" pitchFamily="34" charset="0"/>
                <a:cs typeface="Calibri Light" pitchFamily="34" charset="0"/>
              </a:rPr>
              <a:t>Workshop on Innovative Practices in the EU water sector: barriers and opportunities </a:t>
            </a:r>
            <a:r>
              <a:rPr lang="sr-Latn-BA" sz="1800" dirty="0">
                <a:solidFill>
                  <a:schemeClr val="accent1">
                    <a:lumMod val="75000"/>
                  </a:schemeClr>
                </a:solidFill>
                <a:latin typeface="Calibri Light" pitchFamily="34" charset="0"/>
                <a:cs typeface="Calibri Light" pitchFamily="34" charset="0"/>
              </a:rPr>
              <a:t>/ </a:t>
            </a:r>
            <a:r>
              <a:rPr lang="en-US" sz="1800" dirty="0">
                <a:solidFill>
                  <a:schemeClr val="accent1">
                    <a:lumMod val="75000"/>
                  </a:schemeClr>
                </a:solidFill>
                <a:latin typeface="Calibri Light" pitchFamily="34" charset="0"/>
                <a:cs typeface="Calibri Light" pitchFamily="34" charset="0"/>
              </a:rPr>
              <a:t>8</a:t>
            </a:r>
            <a:r>
              <a:rPr lang="en-US" sz="1800" baseline="30000" dirty="0">
                <a:solidFill>
                  <a:schemeClr val="accent1">
                    <a:lumMod val="75000"/>
                  </a:schemeClr>
                </a:solidFill>
                <a:latin typeface="Calibri Light" pitchFamily="34" charset="0"/>
                <a:cs typeface="Calibri Light" pitchFamily="34" charset="0"/>
              </a:rPr>
              <a:t>th</a:t>
            </a:r>
            <a:r>
              <a:rPr lang="en-US" sz="1800" dirty="0">
                <a:solidFill>
                  <a:schemeClr val="accent1">
                    <a:lumMod val="75000"/>
                  </a:schemeClr>
                </a:solidFill>
                <a:latin typeface="Calibri Light" pitchFamily="34" charset="0"/>
                <a:cs typeface="Calibri Light" pitchFamily="34" charset="0"/>
              </a:rPr>
              <a:t> May 2019.</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Title 1"/>
          <p:cNvSpPr>
            <a:spLocks noGrp="1"/>
          </p:cNvSpPr>
          <p:nvPr>
            <p:ph type="title"/>
          </p:nvPr>
        </p:nvSpPr>
        <p:spPr>
          <a:xfrm>
            <a:off x="304800" y="381000"/>
            <a:ext cx="8229600" cy="1143000"/>
          </a:xfrm>
        </p:spPr>
        <p:txBody>
          <a:bodyPr>
            <a:noAutofit/>
          </a:bodyPr>
          <a:lstStyle/>
          <a:p>
            <a:r>
              <a:rPr lang="en-US" sz="3200" b="1" dirty="0"/>
              <a:t>WATER RESOURCES IN SERBIA</a:t>
            </a:r>
          </a:p>
        </p:txBody>
      </p:sp>
      <p:sp>
        <p:nvSpPr>
          <p:cNvPr id="3" name="Rectangle 2"/>
          <p:cNvSpPr/>
          <p:nvPr/>
        </p:nvSpPr>
        <p:spPr>
          <a:xfrm>
            <a:off x="76200" y="1473875"/>
            <a:ext cx="9067800" cy="1754326"/>
          </a:xfrm>
          <a:prstGeom prst="rect">
            <a:avLst/>
          </a:prstGeom>
        </p:spPr>
        <p:txBody>
          <a:bodyPr wrap="square">
            <a:spAutoFit/>
          </a:bodyPr>
          <a:lstStyle/>
          <a:p>
            <a:pPr marL="285750" indent="-285750">
              <a:buFont typeface="Arial" panose="020B0604020202020204" pitchFamily="34" charset="0"/>
              <a:buChar char="•"/>
            </a:pPr>
            <a:r>
              <a:rPr lang="en-US" dirty="0"/>
              <a:t>Surface waters share in water supply is </a:t>
            </a:r>
            <a:r>
              <a:rPr lang="sr-Latn-RS" dirty="0"/>
              <a:t>31 </a:t>
            </a:r>
            <a:r>
              <a:rPr lang="en-US" dirty="0"/>
              <a:t>%, while </a:t>
            </a:r>
            <a:r>
              <a:rPr lang="sr-Latn-RS" dirty="0"/>
              <a:t>69 </a:t>
            </a:r>
            <a:r>
              <a:rPr lang="en-US" dirty="0"/>
              <a:t>% of water supply covers the groundwater.</a:t>
            </a:r>
          </a:p>
          <a:p>
            <a:endParaRPr lang="en-US" dirty="0"/>
          </a:p>
          <a:p>
            <a:endParaRPr lang="sr-Latn-RS" dirty="0"/>
          </a:p>
          <a:p>
            <a:endParaRPr lang="sr-Latn-RS" dirty="0"/>
          </a:p>
          <a:p>
            <a:endParaRPr lang="sr-Latn-RS" dirty="0"/>
          </a:p>
        </p:txBody>
      </p:sp>
      <p:graphicFrame>
        <p:nvGraphicFramePr>
          <p:cNvPr id="15" name="Chart 14"/>
          <p:cNvGraphicFramePr>
            <a:graphicFrameLocks/>
          </p:cNvGraphicFramePr>
          <p:nvPr>
            <p:extLst>
              <p:ext uri="{D42A27DB-BD31-4B8C-83A1-F6EECF244321}">
                <p14:modId xmlns:p14="http://schemas.microsoft.com/office/powerpoint/2010/main" val="2050898235"/>
              </p:ext>
            </p:extLst>
          </p:nvPr>
        </p:nvGraphicFramePr>
        <p:xfrm>
          <a:off x="363734" y="2664024"/>
          <a:ext cx="4283476" cy="3327975"/>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1"/>
          <p:cNvSpPr/>
          <p:nvPr/>
        </p:nvSpPr>
        <p:spPr>
          <a:xfrm>
            <a:off x="1219200" y="2057400"/>
            <a:ext cx="2646808" cy="646331"/>
          </a:xfrm>
          <a:prstGeom prst="rect">
            <a:avLst/>
          </a:prstGeom>
        </p:spPr>
        <p:txBody>
          <a:bodyPr wrap="square">
            <a:spAutoFit/>
          </a:bodyPr>
          <a:lstStyle/>
          <a:p>
            <a:r>
              <a:rPr lang="sr-Latn-CS" dirty="0"/>
              <a:t>Abstracted </a:t>
            </a:r>
            <a:r>
              <a:rPr lang="en-US" dirty="0"/>
              <a:t>drinking</a:t>
            </a:r>
            <a:r>
              <a:rPr lang="sr-Latn-CS" dirty="0"/>
              <a:t> </a:t>
            </a:r>
            <a:r>
              <a:rPr lang="en-US" dirty="0"/>
              <a:t>water</a:t>
            </a:r>
            <a:r>
              <a:rPr lang="sr-Latn-CS" dirty="0"/>
              <a:t> in </a:t>
            </a:r>
            <a:r>
              <a:rPr lang="en-US" dirty="0"/>
              <a:t>Republic</a:t>
            </a:r>
            <a:r>
              <a:rPr lang="sr-Latn-CS" dirty="0"/>
              <a:t> </a:t>
            </a:r>
            <a:r>
              <a:rPr lang="en-US" dirty="0"/>
              <a:t>of</a:t>
            </a:r>
            <a:r>
              <a:rPr lang="sr-Latn-CS" dirty="0"/>
              <a:t> </a:t>
            </a:r>
            <a:r>
              <a:rPr lang="en-US" dirty="0"/>
              <a:t>Serbia</a:t>
            </a:r>
            <a:r>
              <a:rPr lang="sr-Latn-CS" dirty="0"/>
              <a:t> (m</a:t>
            </a:r>
            <a:r>
              <a:rPr lang="sr-Latn-CS" baseline="30000" dirty="0"/>
              <a:t>3</a:t>
            </a:r>
            <a:r>
              <a:rPr lang="sr-Latn-CS" dirty="0"/>
              <a:t>)</a:t>
            </a:r>
            <a:endParaRPr lang="en-US" dirty="0"/>
          </a:p>
        </p:txBody>
      </p:sp>
      <p:sp>
        <p:nvSpPr>
          <p:cNvPr id="12" name="Rectangle 11">
            <a:extLst>
              <a:ext uri="{FF2B5EF4-FFF2-40B4-BE49-F238E27FC236}">
                <a16:creationId xmlns:a16="http://schemas.microsoft.com/office/drawing/2014/main" id="{ED820695-50A6-49A7-97C5-8E488F316C2E}"/>
              </a:ext>
            </a:extLst>
          </p:cNvPr>
          <p:cNvSpPr/>
          <p:nvPr/>
        </p:nvSpPr>
        <p:spPr>
          <a:xfrm>
            <a:off x="5273776" y="5703838"/>
            <a:ext cx="4572000" cy="307777"/>
          </a:xfrm>
          <a:prstGeom prst="rect">
            <a:avLst/>
          </a:prstGeom>
        </p:spPr>
        <p:txBody>
          <a:bodyPr>
            <a:spAutoFit/>
          </a:bodyPr>
          <a:lstStyle/>
          <a:p>
            <a:r>
              <a:rPr lang="sr-Latn-CS" sz="1400" b="1" dirty="0"/>
              <a:t>ARSENIC IN DRINKING WATER (AP VOJVODINA)</a:t>
            </a:r>
            <a:endParaRPr lang="en-US" sz="1400" b="1" dirty="0"/>
          </a:p>
        </p:txBody>
      </p:sp>
      <p:sp>
        <p:nvSpPr>
          <p:cNvPr id="14" name="object 6">
            <a:extLst>
              <a:ext uri="{FF2B5EF4-FFF2-40B4-BE49-F238E27FC236}">
                <a16:creationId xmlns:a16="http://schemas.microsoft.com/office/drawing/2014/main" id="{E187AE60-B9A4-4EE7-9FA3-C9360333E904}"/>
              </a:ext>
            </a:extLst>
          </p:cNvPr>
          <p:cNvSpPr/>
          <p:nvPr/>
        </p:nvSpPr>
        <p:spPr>
          <a:xfrm>
            <a:off x="4876800" y="2901806"/>
            <a:ext cx="3877742" cy="2694310"/>
          </a:xfrm>
          <a:prstGeom prst="rect">
            <a:avLst/>
          </a:prstGeom>
          <a:blipFill>
            <a:blip r:embed="rId7" cstate="print"/>
            <a:stretch>
              <a:fillRect/>
            </a:stretch>
          </a:blipFill>
        </p:spPr>
        <p:txBody>
          <a:bodyPr wrap="square" lIns="0" tIns="0" rIns="0" bIns="0" rtlCol="0">
            <a:noAutofit/>
          </a:bodyPr>
          <a:lstStyle/>
          <a:p>
            <a:endParaRPr dirty="0"/>
          </a:p>
        </p:txBody>
      </p:sp>
      <p:sp>
        <p:nvSpPr>
          <p:cNvPr id="16" name="Rectangle 15">
            <a:extLst>
              <a:ext uri="{FF2B5EF4-FFF2-40B4-BE49-F238E27FC236}">
                <a16:creationId xmlns:a16="http://schemas.microsoft.com/office/drawing/2014/main" id="{5D6865A1-109D-4015-AF4B-6628810D2C10}"/>
              </a:ext>
            </a:extLst>
          </p:cNvPr>
          <p:cNvSpPr/>
          <p:nvPr/>
        </p:nvSpPr>
        <p:spPr>
          <a:xfrm>
            <a:off x="7763942" y="2901806"/>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a:ln>
                  <a:solidFill>
                    <a:sysClr val="windowText" lastClr="000000"/>
                  </a:solidFill>
                </a:ln>
                <a:solidFill>
                  <a:sysClr val="windowText" lastClr="000000"/>
                </a:solidFill>
              </a:rPr>
              <a:t>LEGEND</a:t>
            </a:r>
            <a:endParaRPr lang="en-US" dirty="0">
              <a:ln>
                <a:solidFill>
                  <a:sysClr val="windowText" lastClr="000000"/>
                </a:solidFill>
              </a:ln>
              <a:solidFill>
                <a:sysClr val="windowText" lastClr="000000"/>
              </a:solidFill>
            </a:endParaRPr>
          </a:p>
        </p:txBody>
      </p:sp>
      <p:sp>
        <p:nvSpPr>
          <p:cNvPr id="17" name="Rectangle 16">
            <a:extLst>
              <a:ext uri="{FF2B5EF4-FFF2-40B4-BE49-F238E27FC236}">
                <a16:creationId xmlns:a16="http://schemas.microsoft.com/office/drawing/2014/main" id="{564D7A4F-5C8A-44E6-B78D-6DEA33C26B2F}"/>
              </a:ext>
            </a:extLst>
          </p:cNvPr>
          <p:cNvSpPr/>
          <p:nvPr/>
        </p:nvSpPr>
        <p:spPr>
          <a:xfrm>
            <a:off x="5116462" y="1944419"/>
            <a:ext cx="3558286" cy="923330"/>
          </a:xfrm>
          <a:prstGeom prst="rect">
            <a:avLst/>
          </a:prstGeom>
        </p:spPr>
        <p:txBody>
          <a:bodyPr wrap="square">
            <a:spAutoFit/>
          </a:bodyPr>
          <a:lstStyle/>
          <a:p>
            <a:pPr algn="just"/>
            <a:r>
              <a:rPr lang="en-US" dirty="0"/>
              <a:t>In Autonomous Province of Vojvodina 100 % of drinking water originate from</a:t>
            </a:r>
            <a:r>
              <a:rPr lang="sr-Latn-RS" dirty="0"/>
              <a:t> </a:t>
            </a:r>
            <a:r>
              <a:rPr lang="en-US"/>
              <a:t>groundwater</a:t>
            </a:r>
            <a:r>
              <a:rPr lang="sr-Latn-RS"/>
              <a:t> </a:t>
            </a:r>
            <a:r>
              <a:rPr lang="en-US"/>
              <a:t>sources</a:t>
            </a:r>
            <a:endParaRPr lang="en-US" dirty="0"/>
          </a:p>
        </p:txBody>
      </p:sp>
    </p:spTree>
    <p:extLst>
      <p:ext uri="{BB962C8B-B14F-4D97-AF65-F5344CB8AC3E}">
        <p14:creationId xmlns:p14="http://schemas.microsoft.com/office/powerpoint/2010/main" val="2991339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Title 1"/>
          <p:cNvSpPr>
            <a:spLocks noGrp="1"/>
          </p:cNvSpPr>
          <p:nvPr>
            <p:ph type="title"/>
          </p:nvPr>
        </p:nvSpPr>
        <p:spPr>
          <a:xfrm>
            <a:off x="304800" y="381000"/>
            <a:ext cx="8229600" cy="1143000"/>
          </a:xfrm>
        </p:spPr>
        <p:txBody>
          <a:bodyPr>
            <a:noAutofit/>
          </a:bodyPr>
          <a:lstStyle/>
          <a:p>
            <a:r>
              <a:rPr lang="en-US" sz="3200" b="1" dirty="0"/>
              <a:t>WATER RESOURCES IN SERBIA</a:t>
            </a:r>
          </a:p>
        </p:txBody>
      </p:sp>
      <p:sp>
        <p:nvSpPr>
          <p:cNvPr id="12" name="Rectangle 11"/>
          <p:cNvSpPr/>
          <p:nvPr/>
        </p:nvSpPr>
        <p:spPr>
          <a:xfrm>
            <a:off x="76200" y="1143000"/>
            <a:ext cx="4953000" cy="5909310"/>
          </a:xfrm>
          <a:prstGeom prst="rect">
            <a:avLst/>
          </a:prstGeom>
        </p:spPr>
        <p:txBody>
          <a:bodyPr wrap="square">
            <a:spAutoFit/>
          </a:bodyPr>
          <a:lstStyle/>
          <a:p>
            <a:pPr marL="285750" indent="-285750" algn="just">
              <a:buFont typeface="Arial" panose="020B0604020202020204" pitchFamily="34" charset="0"/>
              <a:buChar char="•"/>
            </a:pPr>
            <a:r>
              <a:rPr lang="en-US"/>
              <a:t>Chemical </a:t>
            </a:r>
            <a:r>
              <a:rPr lang="en-US" dirty="0"/>
              <a:t>status of </a:t>
            </a:r>
            <a:r>
              <a:rPr lang="en-US"/>
              <a:t>surface waters </a:t>
            </a:r>
            <a:r>
              <a:rPr lang="en-US" dirty="0"/>
              <a:t>shows, </a:t>
            </a:r>
            <a:r>
              <a:rPr lang="en-US"/>
              <a:t>that 59 % </a:t>
            </a:r>
            <a:r>
              <a:rPr lang="en-US" dirty="0"/>
              <a:t>of surface waters has good status </a:t>
            </a:r>
            <a:r>
              <a:rPr lang="en-US"/>
              <a:t>and 41 % </a:t>
            </a:r>
            <a:r>
              <a:rPr lang="en-US" dirty="0"/>
              <a:t>has poor status. </a:t>
            </a:r>
          </a:p>
          <a:p>
            <a:pPr marL="285750" indent="-285750" algn="just">
              <a:buFont typeface="Arial" panose="020B0604020202020204" pitchFamily="34" charset="0"/>
              <a:buChar char="•"/>
            </a:pPr>
            <a:endParaRPr lang="en-US"/>
          </a:p>
          <a:p>
            <a:pPr marL="285750" indent="-285750" algn="just">
              <a:buFont typeface="Arial" panose="020B0604020202020204" pitchFamily="34" charset="0"/>
              <a:buChar char="•"/>
            </a:pPr>
            <a:r>
              <a:rPr lang="en-US"/>
              <a:t>The </a:t>
            </a:r>
            <a:r>
              <a:rPr lang="en-US" dirty="0"/>
              <a:t>main causes for this status were high level of dissolved nickel, dissolved lead, fluoranthene and endosulfan</a:t>
            </a:r>
          </a:p>
          <a:p>
            <a:pPr marL="285750" indent="-285750" algn="just">
              <a:buFont typeface="Arial" panose="020B0604020202020204" pitchFamily="34" charset="0"/>
              <a:buChar char="•"/>
            </a:pPr>
            <a:endParaRPr lang="en-US"/>
          </a:p>
          <a:p>
            <a:pPr marL="285750" indent="-285750" algn="just">
              <a:buFont typeface="Arial" panose="020B0604020202020204" pitchFamily="34" charset="0"/>
              <a:buChar char="•"/>
            </a:pPr>
            <a:r>
              <a:rPr lang="en-US"/>
              <a:t>Bacteriologically </a:t>
            </a:r>
            <a:r>
              <a:rPr lang="en-US" dirty="0"/>
              <a:t>contaminated water is the main problem in </a:t>
            </a:r>
            <a:r>
              <a:rPr lang="en-US"/>
              <a:t>Central Serbia, </a:t>
            </a:r>
            <a:r>
              <a:rPr lang="sr-Latn-RS"/>
              <a:t>where</a:t>
            </a:r>
            <a:r>
              <a:rPr lang="en-US"/>
              <a:t> more than 40 % </a:t>
            </a:r>
            <a:r>
              <a:rPr lang="sr-Latn-RS"/>
              <a:t>is </a:t>
            </a:r>
            <a:r>
              <a:rPr lang="en-US"/>
              <a:t>unsatisfactory, </a:t>
            </a:r>
            <a:r>
              <a:rPr lang="en-US" dirty="0"/>
              <a:t>while in </a:t>
            </a:r>
            <a:r>
              <a:rPr lang="en-US"/>
              <a:t>north region </a:t>
            </a:r>
            <a:r>
              <a:rPr lang="en-US" dirty="0"/>
              <a:t>of Vojvodina the main problems are turbidity, presence of iron, nitrates </a:t>
            </a:r>
            <a:r>
              <a:rPr lang="en-US"/>
              <a:t>and arsenic </a:t>
            </a:r>
            <a:endParaRPr lang="en-US" dirty="0"/>
          </a:p>
          <a:p>
            <a:pPr algn="just"/>
            <a:endParaRPr lang="sr-Latn-RS">
              <a:solidFill>
                <a:srgbClr val="FF0000"/>
              </a:solidFill>
            </a:endParaRPr>
          </a:p>
          <a:p>
            <a:pPr marL="285750" indent="-285750" algn="just">
              <a:buFont typeface="Arial" panose="020B0604020202020204" pitchFamily="34" charset="0"/>
              <a:buChar char="•"/>
            </a:pPr>
            <a:r>
              <a:rPr lang="en-US"/>
              <a:t>Current situation with natural lakes in Serbia, shows water degradation</a:t>
            </a:r>
            <a:r>
              <a:rPr lang="sr-Latn-RS"/>
              <a:t> </a:t>
            </a:r>
            <a:r>
              <a:rPr lang="en-US"/>
              <a:t>due to the</a:t>
            </a:r>
            <a:r>
              <a:rPr lang="sr-Latn-RS"/>
              <a:t> </a:t>
            </a:r>
            <a:r>
              <a:rPr lang="en-US"/>
              <a:t>agricultural activities and drainage of wastewater directly into lake without any</a:t>
            </a:r>
            <a:r>
              <a:rPr lang="sr-Latn-RS"/>
              <a:t> </a:t>
            </a:r>
            <a:r>
              <a:rPr lang="en-US"/>
              <a:t>previous treatment </a:t>
            </a:r>
            <a:endParaRPr lang="sr-Latn-RS"/>
          </a:p>
          <a:p>
            <a:pPr marL="285750" indent="-285750" algn="just">
              <a:buFont typeface="Arial" panose="020B0604020202020204" pitchFamily="34" charset="0"/>
              <a:buChar char="•"/>
            </a:pPr>
            <a:endParaRPr lang="en-US" dirty="0"/>
          </a:p>
          <a:p>
            <a:pPr algn="just"/>
            <a:endParaRPr lang="sr-Latn-RS" dirty="0"/>
          </a:p>
          <a:p>
            <a:pPr algn="just"/>
            <a:endParaRPr lang="sr-Latn-RS" dirty="0"/>
          </a:p>
        </p:txBody>
      </p:sp>
      <p:pic>
        <p:nvPicPr>
          <p:cNvPr id="15" name="Picture 2" descr="D:\Srdjan\Desktop\New Picture (1).jpg">
            <a:extLst>
              <a:ext uri="{FF2B5EF4-FFF2-40B4-BE49-F238E27FC236}">
                <a16:creationId xmlns:a16="http://schemas.microsoft.com/office/drawing/2014/main" id="{66644E75-B4D6-44F6-8EFD-10DBAABAB2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5367" y="1143000"/>
            <a:ext cx="3657600" cy="512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736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Title 1"/>
          <p:cNvSpPr>
            <a:spLocks noGrp="1"/>
          </p:cNvSpPr>
          <p:nvPr>
            <p:ph type="title"/>
          </p:nvPr>
        </p:nvSpPr>
        <p:spPr>
          <a:xfrm>
            <a:off x="304800" y="381000"/>
            <a:ext cx="8229600" cy="1143000"/>
          </a:xfrm>
        </p:spPr>
        <p:txBody>
          <a:bodyPr>
            <a:noAutofit/>
          </a:bodyPr>
          <a:lstStyle/>
          <a:p>
            <a:r>
              <a:rPr lang="en-US" sz="3200" b="1" dirty="0"/>
              <a:t>WATER RESOURCES IN SERBIA</a:t>
            </a:r>
          </a:p>
        </p:txBody>
      </p:sp>
      <p:pic>
        <p:nvPicPr>
          <p:cNvPr id="1026" name="Picture 2" descr="D:\Srdjan\Desktop\Untitled-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18" y="2017980"/>
            <a:ext cx="4638882" cy="32597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Srdjan\Desktop\Untitled-2.jpg">
            <a:extLst>
              <a:ext uri="{FF2B5EF4-FFF2-40B4-BE49-F238E27FC236}">
                <a16:creationId xmlns:a16="http://schemas.microsoft.com/office/drawing/2014/main" id="{9101F83E-DEF3-4CB2-B0D1-D8D2798E93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3530" y="2017981"/>
            <a:ext cx="4510470" cy="325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985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Title 1"/>
          <p:cNvSpPr>
            <a:spLocks noGrp="1"/>
          </p:cNvSpPr>
          <p:nvPr>
            <p:ph type="title"/>
          </p:nvPr>
        </p:nvSpPr>
        <p:spPr>
          <a:xfrm>
            <a:off x="304800" y="381000"/>
            <a:ext cx="8229600" cy="1143000"/>
          </a:xfrm>
        </p:spPr>
        <p:txBody>
          <a:bodyPr>
            <a:noAutofit/>
          </a:bodyPr>
          <a:lstStyle/>
          <a:p>
            <a:r>
              <a:rPr lang="en-US" sz="3200" b="1" dirty="0"/>
              <a:t>WATER RESOURCES IN SERBIA</a:t>
            </a:r>
          </a:p>
        </p:txBody>
      </p:sp>
      <p:sp>
        <p:nvSpPr>
          <p:cNvPr id="12" name="Rectangle 11"/>
          <p:cNvSpPr/>
          <p:nvPr/>
        </p:nvSpPr>
        <p:spPr>
          <a:xfrm>
            <a:off x="76200" y="1219200"/>
            <a:ext cx="4750308" cy="4093428"/>
          </a:xfrm>
          <a:prstGeom prst="rect">
            <a:avLst/>
          </a:prstGeom>
        </p:spPr>
        <p:txBody>
          <a:bodyPr wrap="square">
            <a:spAutoFit/>
          </a:bodyPr>
          <a:lstStyle/>
          <a:p>
            <a:pPr marL="285750" indent="-285750" algn="just">
              <a:spcAft>
                <a:spcPts val="600"/>
              </a:spcAft>
              <a:buFont typeface="Arial" panose="020B0604020202020204" pitchFamily="34" charset="0"/>
              <a:buChar char="•"/>
            </a:pPr>
            <a:r>
              <a:rPr lang="en-US" dirty="0"/>
              <a:t>81 % of inhabitants of Serbia are connected to the public water supply (mostly in Belgrade and Vojvodina with more than 90 %)</a:t>
            </a:r>
          </a:p>
          <a:p>
            <a:pPr marL="285750" indent="-285750" algn="just">
              <a:spcAft>
                <a:spcPts val="600"/>
              </a:spcAft>
              <a:buFont typeface="Arial" panose="020B0604020202020204" pitchFamily="34" charset="0"/>
              <a:buChar char="•"/>
            </a:pPr>
            <a:r>
              <a:rPr lang="en-US" dirty="0"/>
              <a:t>The main problems for water quality impairment (in supply systems) are</a:t>
            </a:r>
            <a:r>
              <a:rPr lang="en-US"/>
              <a:t>: </a:t>
            </a:r>
          </a:p>
          <a:p>
            <a:pPr marL="742950" lvl="1" indent="-285750" algn="just">
              <a:spcAft>
                <a:spcPts val="600"/>
              </a:spcAft>
              <a:buFont typeface="Arial" panose="020B0604020202020204" pitchFamily="34" charset="0"/>
              <a:buChar char="•"/>
            </a:pPr>
            <a:r>
              <a:rPr lang="en-US"/>
              <a:t>inadequate technological development</a:t>
            </a:r>
          </a:p>
          <a:p>
            <a:pPr marL="742950" lvl="1" indent="-285750" algn="just">
              <a:spcAft>
                <a:spcPts val="600"/>
              </a:spcAft>
              <a:buFont typeface="Arial" panose="020B0604020202020204" pitchFamily="34" charset="0"/>
              <a:buChar char="•"/>
            </a:pPr>
            <a:r>
              <a:rPr lang="en-US"/>
              <a:t>low economic </a:t>
            </a:r>
            <a:r>
              <a:rPr lang="en-US" dirty="0"/>
              <a:t>development </a:t>
            </a:r>
            <a:r>
              <a:rPr lang="en-US"/>
              <a:t>and </a:t>
            </a:r>
          </a:p>
          <a:p>
            <a:pPr marL="742950" lvl="1" indent="-285750" algn="just">
              <a:spcAft>
                <a:spcPts val="600"/>
              </a:spcAft>
              <a:buFont typeface="Arial" panose="020B0604020202020204" pitchFamily="34" charset="0"/>
              <a:buChar char="•"/>
            </a:pPr>
            <a:r>
              <a:rPr lang="en-US"/>
              <a:t>underdeveloped </a:t>
            </a:r>
            <a:r>
              <a:rPr lang="en-US" dirty="0"/>
              <a:t>awareness on water protection.</a:t>
            </a:r>
          </a:p>
          <a:p>
            <a:pPr marL="285750" indent="-285750" algn="just">
              <a:spcAft>
                <a:spcPts val="600"/>
              </a:spcAft>
              <a:buFont typeface="Arial" panose="020B0604020202020204" pitchFamily="34" charset="0"/>
              <a:buChar char="•"/>
            </a:pPr>
            <a:r>
              <a:rPr lang="en-US" dirty="0"/>
              <a:t>Water accumulations are exposed to erosion, to sediments accumulation and to eutrophication. </a:t>
            </a:r>
          </a:p>
          <a:p>
            <a:pPr marL="285750" indent="-285750" algn="just">
              <a:buFont typeface="Arial" panose="020B0604020202020204" pitchFamily="34" charset="0"/>
              <a:buChar char="•"/>
            </a:pPr>
            <a:endParaRPr lang="sr-Latn-RS" sz="1400" dirty="0"/>
          </a:p>
        </p:txBody>
      </p:sp>
      <p:sp>
        <p:nvSpPr>
          <p:cNvPr id="15" name="object 7"/>
          <p:cNvSpPr/>
          <p:nvPr/>
        </p:nvSpPr>
        <p:spPr>
          <a:xfrm>
            <a:off x="4826508" y="1219200"/>
            <a:ext cx="4012692" cy="4992624"/>
          </a:xfrm>
          <a:prstGeom prst="rect">
            <a:avLst/>
          </a:prstGeom>
          <a:blipFill>
            <a:blip r:embed="rId6" cstate="print"/>
            <a:stretch>
              <a:fillRect/>
            </a:stretch>
          </a:blipFill>
        </p:spPr>
        <p:txBody>
          <a:bodyPr wrap="square" lIns="0" tIns="0" rIns="0" bIns="0" rtlCol="0">
            <a:noAutofit/>
          </a:bodyPr>
          <a:lstStyle/>
          <a:p>
            <a:endParaRPr dirty="0"/>
          </a:p>
        </p:txBody>
      </p:sp>
    </p:spTree>
    <p:extLst>
      <p:ext uri="{BB962C8B-B14F-4D97-AF65-F5344CB8AC3E}">
        <p14:creationId xmlns:p14="http://schemas.microsoft.com/office/powerpoint/2010/main" val="225723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Title 1"/>
          <p:cNvSpPr>
            <a:spLocks noGrp="1"/>
          </p:cNvSpPr>
          <p:nvPr>
            <p:ph type="title"/>
          </p:nvPr>
        </p:nvSpPr>
        <p:spPr>
          <a:xfrm>
            <a:off x="304800" y="381000"/>
            <a:ext cx="8229600" cy="1143000"/>
          </a:xfrm>
        </p:spPr>
        <p:txBody>
          <a:bodyPr>
            <a:noAutofit/>
          </a:bodyPr>
          <a:lstStyle/>
          <a:p>
            <a:r>
              <a:rPr lang="en-US" sz="3200" b="1" dirty="0"/>
              <a:t>WATER MANAGEMENT IN SERBIA</a:t>
            </a:r>
          </a:p>
        </p:txBody>
      </p:sp>
      <p:sp>
        <p:nvSpPr>
          <p:cNvPr id="12" name="Rectangle 11"/>
          <p:cNvSpPr/>
          <p:nvPr/>
        </p:nvSpPr>
        <p:spPr>
          <a:xfrm>
            <a:off x="76200" y="1143000"/>
            <a:ext cx="5257800" cy="5555367"/>
          </a:xfrm>
          <a:prstGeom prst="rect">
            <a:avLst/>
          </a:prstGeom>
        </p:spPr>
        <p:txBody>
          <a:bodyPr wrap="square">
            <a:spAutoFit/>
          </a:bodyPr>
          <a:lstStyle/>
          <a:p>
            <a:pPr marL="285750" indent="-285750" algn="just">
              <a:spcAft>
                <a:spcPts val="600"/>
              </a:spcAft>
              <a:buFont typeface="Arial" panose="020B0604020202020204" pitchFamily="34" charset="0"/>
              <a:buChar char="•"/>
            </a:pPr>
            <a:r>
              <a:rPr lang="en-US" dirty="0"/>
              <a:t>Water management in Serbia is under the jurisdiction of the </a:t>
            </a:r>
            <a:r>
              <a:rPr lang="en-US"/>
              <a:t>national government (Ministry </a:t>
            </a:r>
            <a:r>
              <a:rPr lang="en-US" dirty="0"/>
              <a:t>of Environmental Protection</a:t>
            </a:r>
            <a:r>
              <a:rPr lang="en-US"/>
              <a:t>, Ministry of Agriculture, Forestry and Water Management, National </a:t>
            </a:r>
            <a:r>
              <a:rPr lang="en-US" dirty="0"/>
              <a:t>Water Directorate and government-held water </a:t>
            </a:r>
            <a:r>
              <a:rPr lang="en-US"/>
              <a:t>management companies) </a:t>
            </a:r>
            <a:endParaRPr lang="en-US" dirty="0"/>
          </a:p>
          <a:p>
            <a:pPr marL="285750" indent="-285750" algn="just">
              <a:spcAft>
                <a:spcPts val="600"/>
              </a:spcAft>
              <a:buFont typeface="Arial" panose="020B0604020202020204" pitchFamily="34" charset="0"/>
              <a:buChar char="•"/>
            </a:pPr>
            <a:r>
              <a:rPr lang="en-US" dirty="0"/>
              <a:t>Government of Serbia in 2018 allocated approximately 0.6 % of GDP for water resources while the estimations for the minimal and optimal development are about 1% and 2% of GDP  respectively.</a:t>
            </a:r>
          </a:p>
          <a:p>
            <a:pPr marL="285750" indent="-285750" algn="just">
              <a:spcAft>
                <a:spcPts val="600"/>
              </a:spcAft>
              <a:buFont typeface="Arial" panose="020B0604020202020204" pitchFamily="34" charset="0"/>
              <a:buChar char="•"/>
            </a:pPr>
            <a:r>
              <a:rPr lang="en-US" dirty="0"/>
              <a:t>Territory of Serbia is exposed to various forms of natural disasters of which the most frequent are floods, landslides and droughts. It is predicted that the economic costs of unfavorable natural events will increase in the future, taking into account increased concentration of the population in urban areas.</a:t>
            </a:r>
          </a:p>
          <a:p>
            <a:pPr algn="just">
              <a:spcAft>
                <a:spcPts val="600"/>
              </a:spcAft>
            </a:pPr>
            <a:endParaRPr lang="sr-Latn-RS" sz="1600" dirty="0"/>
          </a:p>
        </p:txBody>
      </p:sp>
      <p:pic>
        <p:nvPicPr>
          <p:cNvPr id="15" name="Picture 2" descr="D:\Srdjan\Desktop\New Picture (1).jpg">
            <a:extLst>
              <a:ext uri="{FF2B5EF4-FFF2-40B4-BE49-F238E27FC236}">
                <a16:creationId xmlns:a16="http://schemas.microsoft.com/office/drawing/2014/main" id="{3FBC93ED-D391-449A-A133-736927F78F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1143000"/>
            <a:ext cx="3505200" cy="512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908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Title 1"/>
          <p:cNvSpPr>
            <a:spLocks noGrp="1"/>
          </p:cNvSpPr>
          <p:nvPr>
            <p:ph type="title"/>
          </p:nvPr>
        </p:nvSpPr>
        <p:spPr>
          <a:xfrm>
            <a:off x="304800" y="381000"/>
            <a:ext cx="8229600" cy="1143000"/>
          </a:xfrm>
        </p:spPr>
        <p:txBody>
          <a:bodyPr>
            <a:noAutofit/>
          </a:bodyPr>
          <a:lstStyle/>
          <a:p>
            <a:r>
              <a:rPr lang="en-US" sz="3200" b="1" dirty="0"/>
              <a:t>WATER MANAGEMENT IN SERBIA</a:t>
            </a:r>
          </a:p>
        </p:txBody>
      </p:sp>
      <p:sp>
        <p:nvSpPr>
          <p:cNvPr id="12" name="Rectangle 11"/>
          <p:cNvSpPr/>
          <p:nvPr/>
        </p:nvSpPr>
        <p:spPr>
          <a:xfrm>
            <a:off x="76200" y="1143000"/>
            <a:ext cx="4953000" cy="5432256"/>
          </a:xfrm>
          <a:prstGeom prst="rect">
            <a:avLst/>
          </a:prstGeom>
        </p:spPr>
        <p:txBody>
          <a:bodyPr wrap="square">
            <a:spAutoFit/>
          </a:bodyPr>
          <a:lstStyle/>
          <a:p>
            <a:pPr marL="285750" indent="-285750" algn="just">
              <a:spcAft>
                <a:spcPts val="600"/>
              </a:spcAft>
              <a:buFont typeface="Arial" panose="020B0604020202020204" pitchFamily="34" charset="0"/>
              <a:buChar char="•"/>
            </a:pPr>
            <a:r>
              <a:rPr lang="en-US"/>
              <a:t>Wastewater</a:t>
            </a:r>
            <a:r>
              <a:rPr lang="sr-Latn-RS"/>
              <a:t>s</a:t>
            </a:r>
            <a:r>
              <a:rPr lang="en-US"/>
              <a:t> </a:t>
            </a:r>
            <a:r>
              <a:rPr lang="sr-Latn-RS"/>
              <a:t>are</a:t>
            </a:r>
            <a:r>
              <a:rPr lang="en-US"/>
              <a:t> </a:t>
            </a:r>
            <a:r>
              <a:rPr lang="en-US" dirty="0"/>
              <a:t>one of the main polluters of water in Serbia. </a:t>
            </a:r>
            <a:endParaRPr lang="sr-Latn-RS" dirty="0"/>
          </a:p>
          <a:p>
            <a:pPr marL="285750" indent="-285750" algn="just">
              <a:spcAft>
                <a:spcPts val="600"/>
              </a:spcAft>
              <a:buFont typeface="Arial" panose="020B0604020202020204" pitchFamily="34" charset="0"/>
              <a:buChar char="•"/>
            </a:pPr>
            <a:r>
              <a:rPr lang="sr-Latn-RS" dirty="0"/>
              <a:t>T</a:t>
            </a:r>
            <a:r>
              <a:rPr lang="en-US" dirty="0"/>
              <a:t>he sewage network covers</a:t>
            </a:r>
            <a:r>
              <a:rPr lang="sr-Latn-RS" dirty="0"/>
              <a:t> </a:t>
            </a:r>
            <a:r>
              <a:rPr lang="en-US" dirty="0"/>
              <a:t>about 55% of the population, while settlements larger than 2000 inhabitants are covered with</a:t>
            </a:r>
            <a:r>
              <a:rPr lang="sr-Latn-RS" dirty="0"/>
              <a:t> </a:t>
            </a:r>
            <a:r>
              <a:rPr lang="en-US" dirty="0"/>
              <a:t>approximately 72% of the sewage connection</a:t>
            </a:r>
            <a:endParaRPr lang="sr-Latn-RS" dirty="0"/>
          </a:p>
          <a:p>
            <a:pPr marL="285750" indent="-285750" algn="just">
              <a:spcAft>
                <a:spcPts val="600"/>
              </a:spcAft>
              <a:buFont typeface="Arial" panose="020B0604020202020204" pitchFamily="34" charset="0"/>
              <a:buChar char="•"/>
            </a:pPr>
            <a:r>
              <a:rPr lang="en-US"/>
              <a:t>Out of 44 </a:t>
            </a:r>
            <a:r>
              <a:rPr lang="en-US" dirty="0"/>
              <a:t>wastewater treatment plants</a:t>
            </a:r>
            <a:r>
              <a:rPr lang="en-US"/>
              <a:t>, only </a:t>
            </a:r>
            <a:r>
              <a:rPr lang="en-US" dirty="0"/>
              <a:t>6 operate efficiently and they</a:t>
            </a:r>
            <a:r>
              <a:rPr lang="sr-Latn-RS" dirty="0"/>
              <a:t> </a:t>
            </a:r>
            <a:r>
              <a:rPr lang="en-US" dirty="0"/>
              <a:t>can treat only</a:t>
            </a:r>
            <a:r>
              <a:rPr lang="sr-Latn-RS" dirty="0"/>
              <a:t> </a:t>
            </a:r>
            <a:r>
              <a:rPr lang="en-US" dirty="0"/>
              <a:t>8 % of total wastewater</a:t>
            </a:r>
            <a:endParaRPr lang="sr-Latn-RS" dirty="0"/>
          </a:p>
          <a:p>
            <a:pPr marL="285750" indent="-285750" algn="just">
              <a:spcAft>
                <a:spcPts val="600"/>
              </a:spcAft>
              <a:buFont typeface="Arial" panose="020B0604020202020204" pitchFamily="34" charset="0"/>
              <a:buChar char="•"/>
            </a:pPr>
            <a:r>
              <a:rPr lang="en-US" dirty="0"/>
              <a:t>320 wastewater</a:t>
            </a:r>
            <a:r>
              <a:rPr lang="sr-Latn-RS" dirty="0"/>
              <a:t> </a:t>
            </a:r>
            <a:r>
              <a:rPr lang="en-US" dirty="0"/>
              <a:t>treatment plants</a:t>
            </a:r>
            <a:r>
              <a:rPr lang="sr-Latn-RS" dirty="0"/>
              <a:t> are needed</a:t>
            </a:r>
            <a:r>
              <a:rPr lang="en-US" dirty="0"/>
              <a:t>, in order to align with EU standards. </a:t>
            </a:r>
            <a:endParaRPr lang="sr-Latn-RS" dirty="0"/>
          </a:p>
          <a:p>
            <a:pPr marL="285750" indent="-285750" algn="just">
              <a:spcAft>
                <a:spcPts val="600"/>
              </a:spcAft>
              <a:buFont typeface="Arial" panose="020B0604020202020204" pitchFamily="34" charset="0"/>
              <a:buChar char="•"/>
            </a:pPr>
            <a:r>
              <a:rPr lang="en-US"/>
              <a:t>Industrial wastewaters </a:t>
            </a:r>
            <a:r>
              <a:rPr lang="sr-Latn-RS"/>
              <a:t>pose a significant threat to environment</a:t>
            </a:r>
            <a:r>
              <a:rPr lang="en-US"/>
              <a:t>,</a:t>
            </a:r>
            <a:r>
              <a:rPr lang="sr-Latn-RS"/>
              <a:t> </a:t>
            </a:r>
            <a:r>
              <a:rPr lang="en-US" dirty="0"/>
              <a:t>because 50 % of industrial facilitates do not treat wastewater, and over the past few years the volume</a:t>
            </a:r>
            <a:r>
              <a:rPr lang="sr-Latn-RS" dirty="0"/>
              <a:t> </a:t>
            </a:r>
            <a:r>
              <a:rPr lang="en-US" dirty="0"/>
              <a:t>of wastewater from industry has risen substantially (especially in mining industry)</a:t>
            </a:r>
            <a:endParaRPr lang="sr-Latn-RS" dirty="0"/>
          </a:p>
          <a:p>
            <a:pPr marL="285750" indent="-285750" algn="just">
              <a:spcAft>
                <a:spcPts val="600"/>
              </a:spcAft>
              <a:buFont typeface="Arial" panose="020B0604020202020204" pitchFamily="34" charset="0"/>
              <a:buChar char="•"/>
            </a:pPr>
            <a:endParaRPr lang="sr-Latn-RS" sz="1600" dirty="0"/>
          </a:p>
        </p:txBody>
      </p:sp>
    </p:spTree>
    <p:extLst>
      <p:ext uri="{BB962C8B-B14F-4D97-AF65-F5344CB8AC3E}">
        <p14:creationId xmlns:p14="http://schemas.microsoft.com/office/powerpoint/2010/main" val="503291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Title 1"/>
          <p:cNvSpPr>
            <a:spLocks noGrp="1"/>
          </p:cNvSpPr>
          <p:nvPr>
            <p:ph type="title"/>
          </p:nvPr>
        </p:nvSpPr>
        <p:spPr>
          <a:xfrm>
            <a:off x="304800" y="381000"/>
            <a:ext cx="8229600" cy="1143000"/>
          </a:xfrm>
        </p:spPr>
        <p:txBody>
          <a:bodyPr>
            <a:noAutofit/>
          </a:bodyPr>
          <a:lstStyle/>
          <a:p>
            <a:r>
              <a:rPr lang="en-US" sz="3200" b="1" dirty="0"/>
              <a:t>WATER MANAGEMENT ISSUES IN SERBIA</a:t>
            </a:r>
          </a:p>
        </p:txBody>
      </p:sp>
      <p:sp>
        <p:nvSpPr>
          <p:cNvPr id="12" name="Rectangle 11"/>
          <p:cNvSpPr/>
          <p:nvPr/>
        </p:nvSpPr>
        <p:spPr>
          <a:xfrm>
            <a:off x="76200" y="1142999"/>
            <a:ext cx="8986454" cy="1554272"/>
          </a:xfrm>
          <a:prstGeom prst="rect">
            <a:avLst/>
          </a:prstGeom>
        </p:spPr>
        <p:txBody>
          <a:bodyPr wrap="square">
            <a:spAutoFit/>
          </a:bodyPr>
          <a:lstStyle/>
          <a:p>
            <a:pPr marL="285750" indent="-285750" algn="just">
              <a:spcAft>
                <a:spcPts val="600"/>
              </a:spcAft>
              <a:buFont typeface="Arial" panose="020B0604020202020204" pitchFamily="34" charset="0"/>
              <a:buChar char="•"/>
            </a:pPr>
            <a:endParaRPr lang="en-US" dirty="0"/>
          </a:p>
          <a:p>
            <a:pPr marL="285750" indent="-285750" algn="just">
              <a:spcAft>
                <a:spcPts val="600"/>
              </a:spcAft>
              <a:buFont typeface="Arial" panose="020B0604020202020204" pitchFamily="34" charset="0"/>
              <a:buChar char="•"/>
            </a:pPr>
            <a:r>
              <a:rPr lang="en-US" dirty="0"/>
              <a:t>Economic price for drinking </a:t>
            </a:r>
            <a:r>
              <a:rPr lang="en-US"/>
              <a:t>water (which includes drinking </a:t>
            </a:r>
            <a:r>
              <a:rPr lang="en-US" dirty="0"/>
              <a:t>water supply, water discharge </a:t>
            </a:r>
            <a:r>
              <a:rPr lang="en-US"/>
              <a:t>and treatment) </a:t>
            </a:r>
            <a:r>
              <a:rPr lang="en-US" dirty="0"/>
              <a:t>as main method of financing of Local Public Water Utilities </a:t>
            </a:r>
            <a:r>
              <a:rPr lang="en-US"/>
              <a:t>in Serbia </a:t>
            </a:r>
            <a:r>
              <a:rPr lang="en-US" dirty="0"/>
              <a:t>is very low </a:t>
            </a:r>
            <a:r>
              <a:rPr lang="en-US" b="1" dirty="0"/>
              <a:t>(0.6 – 0.72 €/m</a:t>
            </a:r>
            <a:r>
              <a:rPr lang="en-US" b="1" baseline="30000" dirty="0"/>
              <a:t>3</a:t>
            </a:r>
            <a:r>
              <a:rPr lang="en-US" b="1" dirty="0"/>
              <a:t>),</a:t>
            </a:r>
            <a:r>
              <a:rPr lang="en-US" dirty="0"/>
              <a:t> while the real economic price for </a:t>
            </a:r>
            <a:r>
              <a:rPr lang="en-US"/>
              <a:t>drinking water in order to secure proper functioning  and maintenance of the water distribution system </a:t>
            </a:r>
            <a:r>
              <a:rPr lang="en-US" dirty="0"/>
              <a:t>should be </a:t>
            </a:r>
            <a:r>
              <a:rPr lang="en-US" b="1" dirty="0"/>
              <a:t>1.5 €</a:t>
            </a:r>
            <a:r>
              <a:rPr lang="en-US" b="1"/>
              <a:t>/m</a:t>
            </a:r>
            <a:r>
              <a:rPr lang="en-US" b="1" baseline="30000"/>
              <a:t>3</a:t>
            </a:r>
            <a:r>
              <a:rPr lang="en-US"/>
              <a:t>.</a:t>
            </a:r>
            <a:endParaRPr lang="en-US" dirty="0"/>
          </a:p>
        </p:txBody>
      </p:sp>
      <p:pic>
        <p:nvPicPr>
          <p:cNvPr id="14" name="Picture 2">
            <a:extLst>
              <a:ext uri="{FF2B5EF4-FFF2-40B4-BE49-F238E27FC236}">
                <a16:creationId xmlns:a16="http://schemas.microsoft.com/office/drawing/2014/main" id="{24212D8E-35C3-4C9A-81CD-81E332AD07F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6997" y="2974676"/>
            <a:ext cx="5130056" cy="319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27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Title 1"/>
          <p:cNvSpPr>
            <a:spLocks noGrp="1"/>
          </p:cNvSpPr>
          <p:nvPr>
            <p:ph type="title"/>
          </p:nvPr>
        </p:nvSpPr>
        <p:spPr>
          <a:xfrm>
            <a:off x="304800" y="381000"/>
            <a:ext cx="8229600" cy="1143000"/>
          </a:xfrm>
        </p:spPr>
        <p:txBody>
          <a:bodyPr>
            <a:noAutofit/>
          </a:bodyPr>
          <a:lstStyle/>
          <a:p>
            <a:r>
              <a:rPr lang="en-US" sz="3200" b="1" dirty="0"/>
              <a:t>WATER MANAGEMENT ISSUES IN SERBIA</a:t>
            </a:r>
          </a:p>
        </p:txBody>
      </p:sp>
      <p:sp>
        <p:nvSpPr>
          <p:cNvPr id="12" name="Rectangle 11"/>
          <p:cNvSpPr/>
          <p:nvPr/>
        </p:nvSpPr>
        <p:spPr>
          <a:xfrm>
            <a:off x="76200" y="1142999"/>
            <a:ext cx="5562600" cy="4355038"/>
          </a:xfrm>
          <a:prstGeom prst="rect">
            <a:avLst/>
          </a:prstGeom>
        </p:spPr>
        <p:txBody>
          <a:bodyPr wrap="square">
            <a:spAutoFit/>
          </a:bodyPr>
          <a:lstStyle/>
          <a:p>
            <a:pPr marL="285750" indent="-285750" algn="just">
              <a:spcAft>
                <a:spcPts val="600"/>
              </a:spcAft>
              <a:buFont typeface="Arial" panose="020B0604020202020204" pitchFamily="34" charset="0"/>
              <a:buChar char="•"/>
            </a:pPr>
            <a:r>
              <a:rPr lang="en-US" dirty="0"/>
              <a:t>Insufficient investment in water sector in last 20 years</a:t>
            </a:r>
          </a:p>
          <a:p>
            <a:pPr marL="285750" indent="-285750" algn="just">
              <a:spcAft>
                <a:spcPts val="600"/>
              </a:spcAft>
              <a:buFont typeface="Arial" panose="020B0604020202020204" pitchFamily="34" charset="0"/>
              <a:buChar char="•"/>
            </a:pPr>
            <a:r>
              <a:rPr lang="en-US" dirty="0"/>
              <a:t>Water losses in water supply networks are large, because the networks are poorly maintained</a:t>
            </a:r>
            <a:r>
              <a:rPr lang="en-US"/>
              <a:t>. </a:t>
            </a:r>
          </a:p>
          <a:p>
            <a:pPr marL="285750" indent="-285750" algn="just">
              <a:spcAft>
                <a:spcPts val="600"/>
              </a:spcAft>
              <a:buFont typeface="Arial" panose="020B0604020202020204" pitchFamily="34" charset="0"/>
              <a:buChar char="•"/>
            </a:pPr>
            <a:r>
              <a:rPr lang="en-US"/>
              <a:t>Water </a:t>
            </a:r>
            <a:r>
              <a:rPr lang="en-US" dirty="0"/>
              <a:t>protection is the weakest part of the water management system. i.e. poor application of </a:t>
            </a:r>
            <a:r>
              <a:rPr lang="en-US"/>
              <a:t>legislation in wastewater treatment</a:t>
            </a:r>
            <a:endParaRPr lang="en-US" dirty="0"/>
          </a:p>
          <a:p>
            <a:pPr marL="285750" indent="-285750" algn="just">
              <a:spcAft>
                <a:spcPts val="600"/>
              </a:spcAft>
              <a:buFont typeface="Arial" panose="020B0604020202020204" pitchFamily="34" charset="0"/>
              <a:buChar char="•"/>
            </a:pPr>
            <a:r>
              <a:rPr lang="en-US" dirty="0"/>
              <a:t>Flood protection is the main problem in the area of protection from water. Maintenance of the existing systems for flood protection is minimal, which causes the reduction of systems functionality.</a:t>
            </a:r>
          </a:p>
          <a:p>
            <a:pPr marL="285750" indent="-285750" algn="just">
              <a:spcAft>
                <a:spcPts val="600"/>
              </a:spcAft>
              <a:buFont typeface="Arial" panose="020B0604020202020204" pitchFamily="34" charset="0"/>
              <a:buChar char="•"/>
            </a:pPr>
            <a:r>
              <a:rPr lang="en-US" dirty="0"/>
              <a:t>Irrigation systems cover the small parts of arable land and</a:t>
            </a:r>
          </a:p>
          <a:p>
            <a:pPr marL="285750" indent="-285750" algn="just">
              <a:spcAft>
                <a:spcPts val="600"/>
              </a:spcAft>
              <a:buFont typeface="Arial" panose="020B0604020202020204" pitchFamily="34" charset="0"/>
              <a:buChar char="•"/>
            </a:pPr>
            <a:r>
              <a:rPr lang="sr-Latn-RS"/>
              <a:t>D</a:t>
            </a:r>
            <a:r>
              <a:rPr lang="en-US"/>
              <a:t>rainage </a:t>
            </a:r>
            <a:r>
              <a:rPr lang="en-US" dirty="0"/>
              <a:t>systems have poor maintenance, which causes the reduction of system efficiency.</a:t>
            </a:r>
          </a:p>
        </p:txBody>
      </p:sp>
      <p:pic>
        <p:nvPicPr>
          <p:cNvPr id="14" name="Picture 1">
            <a:extLst>
              <a:ext uri="{FF2B5EF4-FFF2-40B4-BE49-F238E27FC236}">
                <a16:creationId xmlns:a16="http://schemas.microsoft.com/office/drawing/2014/main" id="{56B802B9-7F33-4CA0-A427-2DB3A33D2F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212177"/>
            <a:ext cx="3423854" cy="25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49BB3201-2A80-4F48-BE0C-C279D0DB5CA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8800" y="3839697"/>
            <a:ext cx="2743200" cy="239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552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Title 1"/>
          <p:cNvSpPr>
            <a:spLocks noGrp="1"/>
          </p:cNvSpPr>
          <p:nvPr>
            <p:ph type="title"/>
          </p:nvPr>
        </p:nvSpPr>
        <p:spPr>
          <a:xfrm>
            <a:off x="304800" y="381000"/>
            <a:ext cx="8229600" cy="1143000"/>
          </a:xfrm>
        </p:spPr>
        <p:txBody>
          <a:bodyPr>
            <a:noAutofit/>
          </a:bodyPr>
          <a:lstStyle/>
          <a:p>
            <a:r>
              <a:rPr lang="en-US" sz="3200" b="1" dirty="0"/>
              <a:t>WATER MANAGEMENT ISSUES IN SERBIA</a:t>
            </a:r>
          </a:p>
        </p:txBody>
      </p:sp>
      <p:sp>
        <p:nvSpPr>
          <p:cNvPr id="12" name="Rectangle 11"/>
          <p:cNvSpPr/>
          <p:nvPr/>
        </p:nvSpPr>
        <p:spPr>
          <a:xfrm>
            <a:off x="76200" y="1142999"/>
            <a:ext cx="8986454" cy="3801041"/>
          </a:xfrm>
          <a:prstGeom prst="rect">
            <a:avLst/>
          </a:prstGeom>
        </p:spPr>
        <p:txBody>
          <a:bodyPr wrap="square">
            <a:spAutoFit/>
          </a:bodyPr>
          <a:lstStyle/>
          <a:p>
            <a:pPr marL="285750" indent="-285750" algn="just">
              <a:spcAft>
                <a:spcPts val="600"/>
              </a:spcAft>
              <a:buFont typeface="Arial" panose="020B0604020202020204" pitchFamily="34" charset="0"/>
              <a:buChar char="•"/>
            </a:pPr>
            <a:r>
              <a:rPr lang="en-US" dirty="0"/>
              <a:t>Coordination and cooperation in the planning and implementation of programs </a:t>
            </a:r>
            <a:r>
              <a:rPr lang="en-US"/>
              <a:t>is on unsatisfactory level. </a:t>
            </a:r>
            <a:endParaRPr lang="en-US" dirty="0"/>
          </a:p>
          <a:p>
            <a:pPr marL="285750" indent="-285750" algn="just">
              <a:spcAft>
                <a:spcPts val="600"/>
              </a:spcAft>
              <a:buFont typeface="Arial" panose="020B0604020202020204" pitchFamily="34" charset="0"/>
              <a:buChar char="•"/>
            </a:pPr>
            <a:r>
              <a:rPr lang="en-US" dirty="0"/>
              <a:t>Decentralized management, which is applied in developed countries, is at the beginning in Serbia</a:t>
            </a:r>
            <a:r>
              <a:rPr lang="en-US"/>
              <a:t>.</a:t>
            </a:r>
            <a:r>
              <a:rPr lang="sr-Latn-RS"/>
              <a:t> </a:t>
            </a:r>
            <a:r>
              <a:rPr lang="en-US"/>
              <a:t>Insufficient capacity </a:t>
            </a:r>
            <a:r>
              <a:rPr lang="en-US" dirty="0"/>
              <a:t>for implementation of </a:t>
            </a:r>
            <a:r>
              <a:rPr lang="en-US"/>
              <a:t>legislative requirements and goals </a:t>
            </a:r>
            <a:r>
              <a:rPr lang="en-US" dirty="0"/>
              <a:t>especially in smaller municipalities </a:t>
            </a:r>
            <a:endParaRPr lang="sr-Latn-RS" dirty="0"/>
          </a:p>
          <a:p>
            <a:pPr marL="285750" indent="-285750" algn="just">
              <a:spcAft>
                <a:spcPts val="600"/>
              </a:spcAft>
              <a:buFont typeface="Arial" panose="020B0604020202020204" pitchFamily="34" charset="0"/>
              <a:buChar char="•"/>
            </a:pPr>
            <a:r>
              <a:rPr lang="en-US" dirty="0"/>
              <a:t>It is necessary to adopt the new, functional and sustainable concept of water management based on groundwater, and artificial reservoirs, if there is not enough groundwater quality or quantity.</a:t>
            </a:r>
          </a:p>
          <a:p>
            <a:pPr marL="285750" indent="-285750" algn="just">
              <a:spcAft>
                <a:spcPts val="600"/>
              </a:spcAft>
              <a:buFont typeface="Arial" panose="020B0604020202020204" pitchFamily="34" charset="0"/>
              <a:buChar char="•"/>
            </a:pPr>
            <a:r>
              <a:rPr lang="en-US" dirty="0"/>
              <a:t>There is not enough a full defined projects for whose implementation international funds could be sought</a:t>
            </a:r>
          </a:p>
          <a:p>
            <a:pPr marL="285750" indent="-285750" algn="just">
              <a:spcAft>
                <a:spcPts val="600"/>
              </a:spcAft>
              <a:buFont typeface="Arial" panose="020B0604020202020204" pitchFamily="34" charset="0"/>
              <a:buChar char="•"/>
            </a:pPr>
            <a:r>
              <a:rPr lang="en-US"/>
              <a:t>Groundwater is </a:t>
            </a:r>
            <a:r>
              <a:rPr lang="en-US" dirty="0"/>
              <a:t>not adequately covered in water monitoring</a:t>
            </a:r>
            <a:endParaRPr lang="sr-Latn-RS" dirty="0"/>
          </a:p>
          <a:p>
            <a:pPr marL="285750" indent="-285750" algn="just">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4128537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itle 1"/>
          <p:cNvSpPr>
            <a:spLocks noGrp="1"/>
          </p:cNvSpPr>
          <p:nvPr>
            <p:ph type="title"/>
          </p:nvPr>
        </p:nvSpPr>
        <p:spPr>
          <a:xfrm>
            <a:off x="457200" y="2829367"/>
            <a:ext cx="8229600" cy="1143000"/>
          </a:xfrm>
        </p:spPr>
        <p:txBody>
          <a:bodyPr>
            <a:noAutofit/>
          </a:bodyPr>
          <a:lstStyle/>
          <a:p>
            <a:r>
              <a:rPr lang="sr-Latn-RS" sz="3200" b="1"/>
              <a:t>Thank you!</a:t>
            </a:r>
            <a:endParaRPr lang="en-US" sz="3200" dirty="0"/>
          </a:p>
        </p:txBody>
      </p:sp>
    </p:spTree>
    <p:extLst>
      <p:ext uri="{BB962C8B-B14F-4D97-AF65-F5344CB8AC3E}">
        <p14:creationId xmlns:p14="http://schemas.microsoft.com/office/powerpoint/2010/main" val="1136328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itle 1"/>
          <p:cNvSpPr>
            <a:spLocks noGrp="1"/>
          </p:cNvSpPr>
          <p:nvPr>
            <p:ph type="title"/>
          </p:nvPr>
        </p:nvSpPr>
        <p:spPr>
          <a:xfrm>
            <a:off x="304800" y="76200"/>
            <a:ext cx="8229600" cy="1143000"/>
          </a:xfrm>
        </p:spPr>
        <p:txBody>
          <a:bodyPr>
            <a:noAutofit/>
          </a:bodyPr>
          <a:lstStyle/>
          <a:p>
            <a:r>
              <a:rPr lang="en-US" sz="3200" b="1" dirty="0"/>
              <a:t>GEOGRAPHY OF SERBIA</a:t>
            </a: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3904" y="1148275"/>
            <a:ext cx="5100566" cy="510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1295400"/>
            <a:ext cx="4013904" cy="1892826"/>
          </a:xfrm>
          <a:prstGeom prst="rect">
            <a:avLst/>
          </a:prstGeom>
        </p:spPr>
        <p:txBody>
          <a:bodyPr wrap="square">
            <a:spAutoFit/>
          </a:bodyPr>
          <a:lstStyle/>
          <a:p>
            <a:pPr marL="285750" indent="-285750" algn="just">
              <a:spcAft>
                <a:spcPts val="600"/>
              </a:spcAft>
              <a:buFontTx/>
              <a:buChar char="-"/>
            </a:pPr>
            <a:r>
              <a:rPr lang="en-US" sz="1400"/>
              <a:t>Serbia is located in the southern part of the Pannonian Plain and in the central part of Balkan Peninsula</a:t>
            </a:r>
            <a:r>
              <a:rPr lang="sr-Latn-RS" sz="1400"/>
              <a:t> and</a:t>
            </a:r>
            <a:r>
              <a:rPr lang="sr-Latn-RS" sz="1400" baseline="30000"/>
              <a:t> </a:t>
            </a:r>
            <a:r>
              <a:rPr lang="en-US" sz="1400"/>
              <a:t>covers </a:t>
            </a:r>
            <a:r>
              <a:rPr lang="en-US" sz="1400" dirty="0"/>
              <a:t>a total area of 88.361 </a:t>
            </a:r>
            <a:r>
              <a:rPr lang="en-US" sz="1400"/>
              <a:t>km</a:t>
            </a:r>
            <a:r>
              <a:rPr lang="en-US" sz="1400" baseline="30000"/>
              <a:t>2 </a:t>
            </a:r>
            <a:endParaRPr lang="sr-Latn-RS" sz="1400" baseline="30000"/>
          </a:p>
          <a:p>
            <a:pPr marL="285750" indent="-285750" algn="just">
              <a:spcAft>
                <a:spcPts val="600"/>
              </a:spcAft>
              <a:buFontTx/>
              <a:buChar char="-"/>
            </a:pPr>
            <a:r>
              <a:rPr lang="en-US" sz="1400"/>
              <a:t>The </a:t>
            </a:r>
            <a:r>
              <a:rPr lang="en-US" sz="1400" dirty="0"/>
              <a:t>topography of Serbia is diverse </a:t>
            </a:r>
            <a:r>
              <a:rPr lang="en-US" sz="1400"/>
              <a:t>with rich, fertile </a:t>
            </a:r>
            <a:r>
              <a:rPr lang="sr-Latn-RS" sz="1400"/>
              <a:t>p</a:t>
            </a:r>
            <a:r>
              <a:rPr lang="en-US" sz="1400" dirty="0"/>
              <a:t>lain is in the northern part while central and southern part consist mostly from hills, low, medium-high and high mountains interspersed with numerous rivers and </a:t>
            </a:r>
            <a:r>
              <a:rPr lang="en-US" sz="1400"/>
              <a:t>creeks.</a:t>
            </a:r>
            <a:endParaRPr lang="en-US" sz="1400" dirty="0"/>
          </a:p>
        </p:txBody>
      </p:sp>
    </p:spTree>
    <p:extLst>
      <p:ext uri="{BB962C8B-B14F-4D97-AF65-F5344CB8AC3E}">
        <p14:creationId xmlns:p14="http://schemas.microsoft.com/office/powerpoint/2010/main" val="1923332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itle 1"/>
          <p:cNvSpPr>
            <a:spLocks noGrp="1"/>
          </p:cNvSpPr>
          <p:nvPr>
            <p:ph type="title"/>
          </p:nvPr>
        </p:nvSpPr>
        <p:spPr>
          <a:xfrm>
            <a:off x="304800" y="76200"/>
            <a:ext cx="8229600" cy="1143000"/>
          </a:xfrm>
        </p:spPr>
        <p:txBody>
          <a:bodyPr>
            <a:noAutofit/>
          </a:bodyPr>
          <a:lstStyle/>
          <a:p>
            <a:r>
              <a:rPr lang="en-US" sz="3200" b="1" dirty="0"/>
              <a:t>GEOGRAPHY OF SERBIA</a:t>
            </a:r>
          </a:p>
        </p:txBody>
      </p:sp>
      <p:sp>
        <p:nvSpPr>
          <p:cNvPr id="2" name="Rectangle 1"/>
          <p:cNvSpPr/>
          <p:nvPr/>
        </p:nvSpPr>
        <p:spPr>
          <a:xfrm>
            <a:off x="0" y="1295400"/>
            <a:ext cx="4013904" cy="3123932"/>
          </a:xfrm>
          <a:prstGeom prst="rect">
            <a:avLst/>
          </a:prstGeom>
        </p:spPr>
        <p:txBody>
          <a:bodyPr wrap="square">
            <a:spAutoFit/>
          </a:bodyPr>
          <a:lstStyle/>
          <a:p>
            <a:pPr marL="285750" indent="-285750" algn="just">
              <a:spcAft>
                <a:spcPts val="600"/>
              </a:spcAft>
              <a:buFontTx/>
              <a:buChar char="-"/>
            </a:pPr>
            <a:r>
              <a:rPr lang="en-US" sz="1400"/>
              <a:t>Serbia is located in the southern part of the Pannonian Plain and in the central part of Balkan Peninsula</a:t>
            </a:r>
            <a:r>
              <a:rPr lang="sr-Latn-RS" sz="1400"/>
              <a:t> and</a:t>
            </a:r>
            <a:r>
              <a:rPr lang="sr-Latn-RS" sz="1400" baseline="30000"/>
              <a:t> </a:t>
            </a:r>
            <a:r>
              <a:rPr lang="en-US" sz="1400"/>
              <a:t>covers a total area of 88.361 km</a:t>
            </a:r>
            <a:r>
              <a:rPr lang="en-US" sz="1400" baseline="30000"/>
              <a:t>2 </a:t>
            </a:r>
            <a:endParaRPr lang="sr-Latn-RS" sz="1400" baseline="30000"/>
          </a:p>
          <a:p>
            <a:pPr marL="285750" indent="-285750" algn="just">
              <a:spcAft>
                <a:spcPts val="600"/>
              </a:spcAft>
              <a:buFontTx/>
              <a:buChar char="-"/>
            </a:pPr>
            <a:r>
              <a:rPr lang="en-US" sz="1400"/>
              <a:t>The topography of Serbia is diverse with rich, fertile </a:t>
            </a:r>
            <a:r>
              <a:rPr lang="sr-Latn-RS" sz="1400"/>
              <a:t>p</a:t>
            </a:r>
            <a:r>
              <a:rPr lang="en-US" sz="1400"/>
              <a:t>lain is in the northern part while central and southern part consist mostly from hills, low, medium-high and high mountains interspersed with numerous rivers and creeks.</a:t>
            </a:r>
          </a:p>
          <a:p>
            <a:pPr marL="285750" indent="-285750" algn="just">
              <a:spcAft>
                <a:spcPts val="600"/>
              </a:spcAft>
              <a:buFontTx/>
              <a:buChar char="-"/>
            </a:pPr>
            <a:r>
              <a:rPr lang="sr-Latn-RS" sz="1400"/>
              <a:t>C</a:t>
            </a:r>
            <a:r>
              <a:rPr lang="en-US" sz="1400"/>
              <a:t>limate</a:t>
            </a:r>
            <a:r>
              <a:rPr lang="sr-Latn-RS" sz="1400"/>
              <a:t> is </a:t>
            </a:r>
            <a:r>
              <a:rPr lang="en-US" sz="1400" dirty="0"/>
              <a:t>moderately continental with a gradual change between </a:t>
            </a:r>
            <a:r>
              <a:rPr lang="en-US" sz="1400"/>
              <a:t>the seasons</a:t>
            </a:r>
            <a:r>
              <a:rPr lang="sr-Latn-RS" sz="1400"/>
              <a:t>. C</a:t>
            </a:r>
            <a:r>
              <a:rPr lang="en-US" sz="1400" dirty="0"/>
              <a:t>oldest month is January and the warmest is July. </a:t>
            </a:r>
            <a:endParaRPr lang="sr-Latn-RS" sz="1400" dirty="0"/>
          </a:p>
          <a:p>
            <a:pPr marL="285750" indent="-285750" algn="just">
              <a:spcAft>
                <a:spcPts val="600"/>
              </a:spcAft>
              <a:buFontTx/>
              <a:buChar char="-"/>
            </a:pPr>
            <a:r>
              <a:rPr lang="en-US" sz="1400" dirty="0"/>
              <a:t>The mean annual air temperature is between 10.9°C</a:t>
            </a:r>
            <a:r>
              <a:rPr lang="sr-Latn-RS" sz="1400" dirty="0"/>
              <a:t> </a:t>
            </a:r>
            <a:r>
              <a:rPr lang="en-US" sz="1400" dirty="0"/>
              <a:t>and 3</a:t>
            </a:r>
            <a:r>
              <a:rPr lang="en-US" sz="1400"/>
              <a:t>°C which depends on altitude.</a:t>
            </a:r>
            <a:endParaRPr lang="sr-Latn-RS" sz="1400" dirty="0"/>
          </a:p>
        </p:txBody>
      </p:sp>
      <p:pic>
        <p:nvPicPr>
          <p:cNvPr id="13" name="Picture 12" descr="D:\Program Files (x86)\ParagrafLex\browser\Files\Old\t\t2017_01\t01_0309_ss002.gif">
            <a:extLst>
              <a:ext uri="{FF2B5EF4-FFF2-40B4-BE49-F238E27FC236}">
                <a16:creationId xmlns:a16="http://schemas.microsoft.com/office/drawing/2014/main" id="{4C5A9279-D67E-45DA-AB86-FD2BE70308DA}"/>
              </a:ext>
            </a:extLst>
          </p:cNvPr>
          <p:cNvPicPr/>
          <p:nvPr/>
        </p:nvPicPr>
        <p:blipFill rotWithShape="1">
          <a:blip r:embed="rId6">
            <a:extLst>
              <a:ext uri="{28A0092B-C50C-407E-A947-70E740481C1C}">
                <a14:useLocalDpi xmlns:a14="http://schemas.microsoft.com/office/drawing/2010/main" val="0"/>
              </a:ext>
            </a:extLst>
          </a:blip>
          <a:srcRect b="1610"/>
          <a:stretch/>
        </p:blipFill>
        <p:spPr bwMode="auto">
          <a:xfrm>
            <a:off x="4962646" y="958390"/>
            <a:ext cx="3505200" cy="5034782"/>
          </a:xfrm>
          <a:prstGeom prst="rect">
            <a:avLst/>
          </a:prstGeom>
          <a:noFill/>
          <a:ln>
            <a:noFill/>
          </a:ln>
        </p:spPr>
      </p:pic>
    </p:spTree>
    <p:extLst>
      <p:ext uri="{BB962C8B-B14F-4D97-AF65-F5344CB8AC3E}">
        <p14:creationId xmlns:p14="http://schemas.microsoft.com/office/powerpoint/2010/main" val="40246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itle 1"/>
          <p:cNvSpPr>
            <a:spLocks noGrp="1"/>
          </p:cNvSpPr>
          <p:nvPr>
            <p:ph type="title"/>
          </p:nvPr>
        </p:nvSpPr>
        <p:spPr>
          <a:xfrm>
            <a:off x="304800" y="76200"/>
            <a:ext cx="8229600" cy="1143000"/>
          </a:xfrm>
        </p:spPr>
        <p:txBody>
          <a:bodyPr>
            <a:noAutofit/>
          </a:bodyPr>
          <a:lstStyle/>
          <a:p>
            <a:r>
              <a:rPr lang="en-US" sz="3200" b="1" dirty="0"/>
              <a:t>GEOGRAPHY OF SERBIA</a:t>
            </a:r>
          </a:p>
        </p:txBody>
      </p:sp>
      <p:sp>
        <p:nvSpPr>
          <p:cNvPr id="2" name="Rectangle 1"/>
          <p:cNvSpPr/>
          <p:nvPr/>
        </p:nvSpPr>
        <p:spPr>
          <a:xfrm>
            <a:off x="0" y="1295400"/>
            <a:ext cx="4419600" cy="4862870"/>
          </a:xfrm>
          <a:prstGeom prst="rect">
            <a:avLst/>
          </a:prstGeom>
        </p:spPr>
        <p:txBody>
          <a:bodyPr wrap="square">
            <a:spAutoFit/>
          </a:bodyPr>
          <a:lstStyle/>
          <a:p>
            <a:pPr marL="285750" indent="-285750" algn="just">
              <a:spcAft>
                <a:spcPts val="600"/>
              </a:spcAft>
              <a:buFontTx/>
              <a:buChar char="-"/>
            </a:pPr>
            <a:r>
              <a:rPr lang="en-US" sz="1400"/>
              <a:t>Serbia is located in the southern part of the Pannonian Plain and in the central part of Balkan Peninsula</a:t>
            </a:r>
            <a:r>
              <a:rPr lang="sr-Latn-RS" sz="1400"/>
              <a:t> and</a:t>
            </a:r>
            <a:r>
              <a:rPr lang="sr-Latn-RS" sz="1400" baseline="30000"/>
              <a:t> </a:t>
            </a:r>
            <a:r>
              <a:rPr lang="en-US" sz="1400"/>
              <a:t>covers a total area of 88.361 km</a:t>
            </a:r>
            <a:r>
              <a:rPr lang="en-US" sz="1400" baseline="30000"/>
              <a:t>2 </a:t>
            </a:r>
            <a:endParaRPr lang="sr-Latn-RS" sz="1400" baseline="30000"/>
          </a:p>
          <a:p>
            <a:pPr marL="285750" indent="-285750" algn="just">
              <a:spcAft>
                <a:spcPts val="600"/>
              </a:spcAft>
              <a:buFontTx/>
              <a:buChar char="-"/>
            </a:pPr>
            <a:r>
              <a:rPr lang="en-US" sz="1400"/>
              <a:t>The topography of Serbia is diverse with rich, fertile </a:t>
            </a:r>
            <a:r>
              <a:rPr lang="sr-Latn-RS" sz="1400"/>
              <a:t>p</a:t>
            </a:r>
            <a:r>
              <a:rPr lang="en-US" sz="1400"/>
              <a:t>lain is in the northern part while central and southern part consist mostly from hills, low, medium-high and high mountains interspersed with numerous rivers and creeks.</a:t>
            </a:r>
          </a:p>
          <a:p>
            <a:pPr marL="285750" indent="-285750" algn="just">
              <a:spcAft>
                <a:spcPts val="600"/>
              </a:spcAft>
              <a:buFontTx/>
              <a:buChar char="-"/>
            </a:pPr>
            <a:r>
              <a:rPr lang="sr-Latn-RS" sz="1400"/>
              <a:t>C</a:t>
            </a:r>
            <a:r>
              <a:rPr lang="en-US" sz="1400"/>
              <a:t>limate</a:t>
            </a:r>
            <a:r>
              <a:rPr lang="sr-Latn-RS" sz="1400"/>
              <a:t> is </a:t>
            </a:r>
            <a:r>
              <a:rPr lang="en-US" sz="1400"/>
              <a:t>moderately continental with a gradual change between the seasons</a:t>
            </a:r>
            <a:r>
              <a:rPr lang="sr-Latn-RS" sz="1400"/>
              <a:t>. C</a:t>
            </a:r>
            <a:r>
              <a:rPr lang="en-US" sz="1400"/>
              <a:t>oldest month is January and the warmest is July. </a:t>
            </a:r>
            <a:endParaRPr lang="sr-Latn-RS" sz="1400"/>
          </a:p>
          <a:p>
            <a:pPr marL="285750" indent="-285750" algn="just">
              <a:spcAft>
                <a:spcPts val="600"/>
              </a:spcAft>
              <a:buFontTx/>
              <a:buChar char="-"/>
            </a:pPr>
            <a:r>
              <a:rPr lang="en-US" sz="1400"/>
              <a:t>The mean annual air temperature is between 10.9°C</a:t>
            </a:r>
            <a:r>
              <a:rPr lang="sr-Latn-RS" sz="1400"/>
              <a:t> </a:t>
            </a:r>
            <a:r>
              <a:rPr lang="en-US" sz="1400"/>
              <a:t>and 3°C which depends on altitude.</a:t>
            </a:r>
            <a:endParaRPr lang="sr-Latn-RS" sz="1400"/>
          </a:p>
          <a:p>
            <a:pPr marL="285750" indent="-285750" algn="just">
              <a:spcAft>
                <a:spcPts val="600"/>
              </a:spcAft>
              <a:buFontTx/>
              <a:buChar char="-"/>
            </a:pPr>
            <a:r>
              <a:rPr lang="en-US" sz="1400"/>
              <a:t>Precipitation </a:t>
            </a:r>
            <a:r>
              <a:rPr lang="en-US" sz="1400" dirty="0"/>
              <a:t>regime is continental with more rainfall in warmer seasons (February and October are</a:t>
            </a:r>
            <a:r>
              <a:rPr lang="sr-Latn-RS" sz="1400" dirty="0"/>
              <a:t> </a:t>
            </a:r>
            <a:r>
              <a:rPr lang="en-US" sz="1400" dirty="0"/>
              <a:t>the least rainy months, while June is the rainiest month.</a:t>
            </a:r>
            <a:endParaRPr lang="sr-Latn-RS" sz="1400" dirty="0"/>
          </a:p>
          <a:p>
            <a:pPr marL="285750" indent="-285750" algn="just">
              <a:spcAft>
                <a:spcPts val="600"/>
              </a:spcAft>
              <a:buFontTx/>
              <a:buChar char="-"/>
            </a:pPr>
            <a:r>
              <a:rPr lang="sr-Latn-RS" sz="1400" dirty="0"/>
              <a:t>T</a:t>
            </a:r>
            <a:r>
              <a:rPr lang="en-US" sz="1400" dirty="0"/>
              <a:t>he annual precipitation is between 540 mm and 1500 mm while the average annual precipitation is 896 </a:t>
            </a:r>
            <a:r>
              <a:rPr lang="en-US" sz="1400"/>
              <a:t>mm.</a:t>
            </a:r>
            <a:endParaRPr lang="sr-Latn-RS" sz="1400"/>
          </a:p>
          <a:p>
            <a:pPr marL="285750" indent="-285750" algn="just">
              <a:spcAft>
                <a:spcPts val="600"/>
              </a:spcAft>
              <a:buFontTx/>
              <a:buChar char="-"/>
            </a:pPr>
            <a:r>
              <a:rPr lang="en-US" sz="1400"/>
              <a:t>The continental precipitation patterns are in the majority of the country</a:t>
            </a:r>
            <a:endParaRPr lang="sr-Latn-RS" sz="1100" dirty="0"/>
          </a:p>
        </p:txBody>
      </p:sp>
      <p:pic>
        <p:nvPicPr>
          <p:cNvPr id="5" name="Picture 4">
            <a:extLst>
              <a:ext uri="{FF2B5EF4-FFF2-40B4-BE49-F238E27FC236}">
                <a16:creationId xmlns:a16="http://schemas.microsoft.com/office/drawing/2014/main" id="{EB1A3E77-A73F-4404-99AC-A447907652F4}"/>
              </a:ext>
            </a:extLst>
          </p:cNvPr>
          <p:cNvPicPr>
            <a:picLocks noChangeAspect="1"/>
          </p:cNvPicPr>
          <p:nvPr/>
        </p:nvPicPr>
        <p:blipFill rotWithShape="1">
          <a:blip r:embed="rId6"/>
          <a:srcRect l="50466" t="4526" b="8807"/>
          <a:stretch/>
        </p:blipFill>
        <p:spPr>
          <a:xfrm>
            <a:off x="5046384" y="1212502"/>
            <a:ext cx="3774489" cy="4953001"/>
          </a:xfrm>
          <a:prstGeom prst="rect">
            <a:avLst/>
          </a:prstGeom>
        </p:spPr>
      </p:pic>
    </p:spTree>
    <p:extLst>
      <p:ext uri="{BB962C8B-B14F-4D97-AF65-F5344CB8AC3E}">
        <p14:creationId xmlns:p14="http://schemas.microsoft.com/office/powerpoint/2010/main" val="149294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itle 1"/>
          <p:cNvSpPr>
            <a:spLocks noGrp="1"/>
          </p:cNvSpPr>
          <p:nvPr>
            <p:ph type="title"/>
          </p:nvPr>
        </p:nvSpPr>
        <p:spPr>
          <a:xfrm>
            <a:off x="304800" y="381000"/>
            <a:ext cx="8229600" cy="1143000"/>
          </a:xfrm>
        </p:spPr>
        <p:txBody>
          <a:bodyPr>
            <a:noAutofit/>
          </a:bodyPr>
          <a:lstStyle/>
          <a:p>
            <a:r>
              <a:rPr lang="en-US" sz="3200" b="1" dirty="0"/>
              <a:t>WATER RESOURCES IN SERBIA</a:t>
            </a:r>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200" y="1142001"/>
            <a:ext cx="3407453" cy="5131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1371600"/>
            <a:ext cx="5181600" cy="3647152"/>
          </a:xfrm>
          <a:prstGeom prst="rect">
            <a:avLst/>
          </a:prstGeom>
        </p:spPr>
        <p:txBody>
          <a:bodyPr wrap="square">
            <a:spAutoFit/>
          </a:bodyPr>
          <a:lstStyle/>
          <a:p>
            <a:pPr marL="285750" indent="-285750" algn="just">
              <a:buFontTx/>
              <a:buChar char="-"/>
            </a:pPr>
            <a:r>
              <a:rPr lang="en-US" sz="1600"/>
              <a:t>Water resources in Serbia can be divided into</a:t>
            </a:r>
            <a:r>
              <a:rPr lang="sr-Latn-RS" sz="1600"/>
              <a:t>:</a:t>
            </a:r>
            <a:r>
              <a:rPr lang="en-US" sz="1600"/>
              <a:t> </a:t>
            </a:r>
            <a:endParaRPr lang="sr-Latn-RS" sz="1600"/>
          </a:p>
          <a:p>
            <a:pPr marL="742950" lvl="1" indent="-285750" algn="just">
              <a:buFontTx/>
              <a:buChar char="-"/>
            </a:pPr>
            <a:r>
              <a:rPr lang="en-US" sz="1600"/>
              <a:t>surface, </a:t>
            </a:r>
            <a:endParaRPr lang="sr-Latn-RS" sz="1600"/>
          </a:p>
          <a:p>
            <a:pPr marL="742950" lvl="1" indent="-285750" algn="just">
              <a:buFontTx/>
              <a:buChar char="-"/>
            </a:pPr>
            <a:r>
              <a:rPr lang="en-US" sz="1600"/>
              <a:t>underground and </a:t>
            </a:r>
            <a:endParaRPr lang="sr-Latn-RS" sz="1600"/>
          </a:p>
          <a:p>
            <a:pPr marL="742950" lvl="1" indent="-285750" algn="just">
              <a:buFontTx/>
              <a:buChar char="-"/>
            </a:pPr>
            <a:r>
              <a:rPr lang="en-US" sz="1600"/>
              <a:t>thermal water. </a:t>
            </a:r>
          </a:p>
          <a:p>
            <a:pPr marL="285750" indent="-285750" algn="just">
              <a:spcBef>
                <a:spcPts val="600"/>
              </a:spcBef>
              <a:spcAft>
                <a:spcPts val="600"/>
              </a:spcAft>
              <a:buFontTx/>
              <a:buChar char="-"/>
            </a:pPr>
            <a:r>
              <a:rPr lang="en-US" sz="1600"/>
              <a:t>Surface waster resources are significantly </a:t>
            </a:r>
            <a:r>
              <a:rPr lang="sr-Latn-RS" sz="1600"/>
              <a:t>present in Serbia while </a:t>
            </a:r>
            <a:r>
              <a:rPr lang="en-US" sz="1600"/>
              <a:t>92 % of surface waters</a:t>
            </a:r>
            <a:r>
              <a:rPr lang="sr-Latn-RS" sz="1600"/>
              <a:t> are</a:t>
            </a:r>
            <a:r>
              <a:rPr lang="en-US" sz="1600"/>
              <a:t> </a:t>
            </a:r>
            <a:r>
              <a:rPr lang="sr-Latn-RS" sz="1600"/>
              <a:t>t</a:t>
            </a:r>
            <a:r>
              <a:rPr lang="en-US" sz="1600"/>
              <a:t>ransit waters with main rivers such as: Danube, Sava, Tisa and Drina.</a:t>
            </a:r>
          </a:p>
          <a:p>
            <a:pPr marL="285750" indent="-285750" algn="just">
              <a:spcAft>
                <a:spcPts val="600"/>
              </a:spcAft>
              <a:buFontTx/>
              <a:buChar char="-"/>
            </a:pPr>
            <a:r>
              <a:rPr lang="en-US" sz="1600"/>
              <a:t>498 surface water bodies</a:t>
            </a:r>
            <a:r>
              <a:rPr lang="sr-Latn-RS" sz="1600"/>
              <a:t> in total</a:t>
            </a:r>
            <a:r>
              <a:rPr lang="en-US" sz="1600"/>
              <a:t>, from which 99 % are watercourses and 1 % are</a:t>
            </a:r>
            <a:r>
              <a:rPr lang="sr-Latn-RS" sz="1600"/>
              <a:t> </a:t>
            </a:r>
            <a:r>
              <a:rPr lang="en-US" sz="1600"/>
              <a:t>lakes</a:t>
            </a:r>
            <a:r>
              <a:rPr lang="sr-Latn-RS" sz="1600"/>
              <a:t>.</a:t>
            </a:r>
            <a:endParaRPr lang="en-US" sz="1600"/>
          </a:p>
          <a:p>
            <a:pPr algn="just"/>
            <a:endParaRPr lang="sr-Latn-RS" dirty="0"/>
          </a:p>
          <a:p>
            <a:pPr marL="285750" indent="-285750" algn="just">
              <a:buFontTx/>
              <a:buChar char="-"/>
            </a:pPr>
            <a:endParaRPr lang="sr-Latn-RS" dirty="0"/>
          </a:p>
          <a:p>
            <a:pPr marL="285750" indent="-285750" algn="just">
              <a:buFontTx/>
              <a:buChar char="-"/>
            </a:pPr>
            <a:endParaRPr lang="sr-Latn-RS" dirty="0"/>
          </a:p>
          <a:p>
            <a:pPr marL="285750" indent="-285750" algn="just">
              <a:buFontTx/>
              <a:buChar char="-"/>
            </a:pPr>
            <a:endParaRPr lang="en-US" dirty="0"/>
          </a:p>
        </p:txBody>
      </p:sp>
    </p:spTree>
    <p:extLst>
      <p:ext uri="{BB962C8B-B14F-4D97-AF65-F5344CB8AC3E}">
        <p14:creationId xmlns:p14="http://schemas.microsoft.com/office/powerpoint/2010/main" val="329961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itle 1"/>
          <p:cNvSpPr>
            <a:spLocks noGrp="1"/>
          </p:cNvSpPr>
          <p:nvPr>
            <p:ph type="title"/>
          </p:nvPr>
        </p:nvSpPr>
        <p:spPr>
          <a:xfrm>
            <a:off x="304800" y="381000"/>
            <a:ext cx="8229600" cy="1143000"/>
          </a:xfrm>
        </p:spPr>
        <p:txBody>
          <a:bodyPr>
            <a:noAutofit/>
          </a:bodyPr>
          <a:lstStyle/>
          <a:p>
            <a:r>
              <a:rPr lang="en-US" sz="3200" b="1" dirty="0"/>
              <a:t>WATER RESOURCES IN SERBIA</a:t>
            </a:r>
          </a:p>
        </p:txBody>
      </p:sp>
      <p:sp>
        <p:nvSpPr>
          <p:cNvPr id="2" name="Rectangle 1"/>
          <p:cNvSpPr/>
          <p:nvPr/>
        </p:nvSpPr>
        <p:spPr>
          <a:xfrm>
            <a:off x="228600" y="1371600"/>
            <a:ext cx="5181600" cy="5847755"/>
          </a:xfrm>
          <a:prstGeom prst="rect">
            <a:avLst/>
          </a:prstGeom>
        </p:spPr>
        <p:txBody>
          <a:bodyPr wrap="square">
            <a:spAutoFit/>
          </a:bodyPr>
          <a:lstStyle/>
          <a:p>
            <a:pPr marL="285750" indent="-285750" algn="just">
              <a:buFontTx/>
              <a:buChar char="-"/>
            </a:pPr>
            <a:r>
              <a:rPr lang="en-US" sz="1600" dirty="0"/>
              <a:t>Water resources in Serbia can be </a:t>
            </a:r>
            <a:r>
              <a:rPr lang="en-US" sz="1600"/>
              <a:t>divided into</a:t>
            </a:r>
            <a:r>
              <a:rPr lang="sr-Latn-RS" sz="1600"/>
              <a:t>:</a:t>
            </a:r>
            <a:r>
              <a:rPr lang="en-US" sz="1600"/>
              <a:t> </a:t>
            </a:r>
            <a:endParaRPr lang="sr-Latn-RS" sz="1600"/>
          </a:p>
          <a:p>
            <a:pPr marL="742950" lvl="1" indent="-285750" algn="just">
              <a:buFontTx/>
              <a:buChar char="-"/>
            </a:pPr>
            <a:r>
              <a:rPr lang="en-US" sz="1600"/>
              <a:t>surface, </a:t>
            </a:r>
            <a:endParaRPr lang="sr-Latn-RS" sz="1600"/>
          </a:p>
          <a:p>
            <a:pPr marL="742950" lvl="1" indent="-285750" algn="just">
              <a:buFontTx/>
              <a:buChar char="-"/>
            </a:pPr>
            <a:r>
              <a:rPr lang="en-US" sz="1600"/>
              <a:t>underground and </a:t>
            </a:r>
            <a:endParaRPr lang="sr-Latn-RS" sz="1600"/>
          </a:p>
          <a:p>
            <a:pPr marL="742950" lvl="1" indent="-285750" algn="just">
              <a:buFontTx/>
              <a:buChar char="-"/>
            </a:pPr>
            <a:r>
              <a:rPr lang="en-US" sz="1600"/>
              <a:t>thermal </a:t>
            </a:r>
            <a:r>
              <a:rPr lang="en-US" sz="1600" dirty="0"/>
              <a:t>water. </a:t>
            </a:r>
          </a:p>
          <a:p>
            <a:pPr marL="285750" indent="-285750" algn="just">
              <a:spcBef>
                <a:spcPts val="600"/>
              </a:spcBef>
              <a:spcAft>
                <a:spcPts val="600"/>
              </a:spcAft>
              <a:buFontTx/>
              <a:buChar char="-"/>
            </a:pPr>
            <a:r>
              <a:rPr lang="en-US" sz="1600"/>
              <a:t>Surface waster resources are significantly </a:t>
            </a:r>
            <a:r>
              <a:rPr lang="sr-Latn-RS" sz="1600"/>
              <a:t>present in Serbia while </a:t>
            </a:r>
            <a:r>
              <a:rPr lang="en-US" sz="1600"/>
              <a:t>92 </a:t>
            </a:r>
            <a:r>
              <a:rPr lang="en-US" sz="1600" dirty="0"/>
              <a:t>% of </a:t>
            </a:r>
            <a:r>
              <a:rPr lang="en-US" sz="1600"/>
              <a:t>surface waters</a:t>
            </a:r>
            <a:r>
              <a:rPr lang="sr-Latn-RS" sz="1600"/>
              <a:t> are</a:t>
            </a:r>
            <a:r>
              <a:rPr lang="en-US" sz="1600"/>
              <a:t> </a:t>
            </a:r>
            <a:r>
              <a:rPr lang="sr-Latn-RS" sz="1600"/>
              <a:t>t</a:t>
            </a:r>
            <a:r>
              <a:rPr lang="en-US" sz="1600"/>
              <a:t>ransit waters with </a:t>
            </a:r>
            <a:r>
              <a:rPr lang="en-US" sz="1600" dirty="0"/>
              <a:t>main rivers such as: Danube, Sava, Tisa and Drina.</a:t>
            </a:r>
          </a:p>
          <a:p>
            <a:pPr marL="285750" indent="-285750" algn="just">
              <a:spcAft>
                <a:spcPts val="600"/>
              </a:spcAft>
              <a:buFontTx/>
              <a:buChar char="-"/>
            </a:pPr>
            <a:r>
              <a:rPr lang="en-US" sz="1600"/>
              <a:t>498 </a:t>
            </a:r>
            <a:r>
              <a:rPr lang="en-US" sz="1600" dirty="0"/>
              <a:t>surface </a:t>
            </a:r>
            <a:r>
              <a:rPr lang="en-US" sz="1600"/>
              <a:t>water bodies</a:t>
            </a:r>
            <a:r>
              <a:rPr lang="sr-Latn-RS" sz="1600"/>
              <a:t> in total</a:t>
            </a:r>
            <a:r>
              <a:rPr lang="en-US" sz="1600"/>
              <a:t>, </a:t>
            </a:r>
            <a:r>
              <a:rPr lang="en-US" sz="1600" dirty="0"/>
              <a:t>from which 99 % are watercourses and 1 % are</a:t>
            </a:r>
            <a:r>
              <a:rPr lang="sr-Latn-RS" sz="1600" dirty="0"/>
              <a:t> </a:t>
            </a:r>
            <a:r>
              <a:rPr lang="en-US" sz="1600" dirty="0"/>
              <a:t>lakes</a:t>
            </a:r>
            <a:r>
              <a:rPr lang="sr-Latn-RS" sz="1600" dirty="0"/>
              <a:t>.</a:t>
            </a:r>
            <a:endParaRPr lang="en-US" sz="1600" dirty="0"/>
          </a:p>
          <a:p>
            <a:pPr marL="285750" indent="-285750" algn="just">
              <a:buFontTx/>
              <a:buChar char="-"/>
            </a:pPr>
            <a:r>
              <a:rPr lang="en-US" sz="1600"/>
              <a:t>All </a:t>
            </a:r>
            <a:r>
              <a:rPr lang="en-US" sz="1600" dirty="0"/>
              <a:t>water bodies are grouped into three categories</a:t>
            </a:r>
            <a:r>
              <a:rPr lang="en-US" sz="1600"/>
              <a:t>: </a:t>
            </a:r>
            <a:endParaRPr lang="sr-Latn-RS" sz="1600"/>
          </a:p>
          <a:p>
            <a:pPr marL="742950" lvl="1" indent="-285750" algn="just">
              <a:buFontTx/>
              <a:buChar char="-"/>
            </a:pPr>
            <a:r>
              <a:rPr lang="sr-Latn-RS" sz="1600"/>
              <a:t>r</a:t>
            </a:r>
            <a:r>
              <a:rPr lang="en-US" sz="1600"/>
              <a:t>iver, </a:t>
            </a:r>
            <a:endParaRPr lang="sr-Latn-RS" sz="1600"/>
          </a:p>
          <a:p>
            <a:pPr marL="742950" lvl="1" indent="-285750" algn="just">
              <a:buFontTx/>
              <a:buChar char="-"/>
            </a:pPr>
            <a:r>
              <a:rPr lang="sr-Latn-RS" sz="1600"/>
              <a:t>a</a:t>
            </a:r>
            <a:r>
              <a:rPr lang="en-US" sz="1600"/>
              <a:t>rtificial </a:t>
            </a:r>
            <a:r>
              <a:rPr lang="en-US" sz="1600" dirty="0"/>
              <a:t>surface water body </a:t>
            </a:r>
            <a:r>
              <a:rPr lang="en-US" sz="1600"/>
              <a:t>and </a:t>
            </a:r>
            <a:endParaRPr lang="sr-Latn-RS" sz="1600"/>
          </a:p>
          <a:p>
            <a:pPr marL="742950" lvl="1" indent="-285750" algn="just">
              <a:buFontTx/>
              <a:buChar char="-"/>
            </a:pPr>
            <a:r>
              <a:rPr lang="en-US" sz="1600"/>
              <a:t>heavily </a:t>
            </a:r>
            <a:r>
              <a:rPr lang="en-US" sz="1600" dirty="0"/>
              <a:t>modified surface water body</a:t>
            </a:r>
          </a:p>
          <a:p>
            <a:pPr marL="285750" indent="-285750" algn="just">
              <a:spcBef>
                <a:spcPts val="600"/>
              </a:spcBef>
              <a:spcAft>
                <a:spcPts val="600"/>
              </a:spcAft>
              <a:buFontTx/>
              <a:buChar char="-"/>
            </a:pPr>
            <a:r>
              <a:rPr lang="en-US" sz="1600"/>
              <a:t>Half </a:t>
            </a:r>
            <a:r>
              <a:rPr lang="en-US" sz="1600" dirty="0"/>
              <a:t>of total groundwater resources are in alluvial sand-gravel sediments.</a:t>
            </a:r>
          </a:p>
          <a:p>
            <a:pPr marL="285750" indent="-285750" algn="just">
              <a:spcAft>
                <a:spcPts val="600"/>
              </a:spcAft>
              <a:buFontTx/>
              <a:buChar char="-"/>
            </a:pPr>
            <a:r>
              <a:rPr lang="en-US" sz="1600"/>
              <a:t>The </a:t>
            </a:r>
            <a:r>
              <a:rPr lang="en-US" sz="1600" dirty="0"/>
              <a:t>best quality of groundwater is from karst </a:t>
            </a:r>
            <a:r>
              <a:rPr lang="en-US" sz="1600"/>
              <a:t>springs however they are poorly represented </a:t>
            </a:r>
            <a:r>
              <a:rPr lang="en-US" sz="1600" dirty="0"/>
              <a:t>in Serbia</a:t>
            </a:r>
            <a:endParaRPr lang="sr-Latn-RS" sz="1600" dirty="0"/>
          </a:p>
          <a:p>
            <a:pPr marL="285750" indent="-285750" algn="just">
              <a:buFontTx/>
              <a:buChar char="-"/>
            </a:pPr>
            <a:endParaRPr lang="sr-Latn-RS" dirty="0"/>
          </a:p>
          <a:p>
            <a:pPr marL="285750" indent="-285750" algn="just">
              <a:buFontTx/>
              <a:buChar char="-"/>
            </a:pPr>
            <a:endParaRPr lang="sr-Latn-RS" dirty="0"/>
          </a:p>
          <a:p>
            <a:pPr marL="285750" indent="-285750" algn="just">
              <a:buFontTx/>
              <a:buChar char="-"/>
            </a:pPr>
            <a:endParaRPr lang="sr-Latn-RS" dirty="0"/>
          </a:p>
          <a:p>
            <a:pPr marL="285750" indent="-285750" algn="just">
              <a:buFontTx/>
              <a:buChar char="-"/>
            </a:pPr>
            <a:endParaRPr lang="en-US" dirty="0"/>
          </a:p>
        </p:txBody>
      </p:sp>
      <p:pic>
        <p:nvPicPr>
          <p:cNvPr id="13" name="Picture 12">
            <a:extLst>
              <a:ext uri="{FF2B5EF4-FFF2-40B4-BE49-F238E27FC236}">
                <a16:creationId xmlns:a16="http://schemas.microsoft.com/office/drawing/2014/main" id="{E6FE8416-809A-4E8A-BF37-9F74D7EACA4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441301" y="1223069"/>
            <a:ext cx="3591504" cy="5050155"/>
          </a:xfrm>
          <a:prstGeom prst="rect">
            <a:avLst/>
          </a:prstGeom>
        </p:spPr>
      </p:pic>
    </p:spTree>
    <p:extLst>
      <p:ext uri="{BB962C8B-B14F-4D97-AF65-F5344CB8AC3E}">
        <p14:creationId xmlns:p14="http://schemas.microsoft.com/office/powerpoint/2010/main" val="3700774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Title 1"/>
          <p:cNvSpPr>
            <a:spLocks noGrp="1"/>
          </p:cNvSpPr>
          <p:nvPr>
            <p:ph type="title"/>
          </p:nvPr>
        </p:nvSpPr>
        <p:spPr>
          <a:xfrm>
            <a:off x="304800" y="381000"/>
            <a:ext cx="8229600" cy="1143000"/>
          </a:xfrm>
        </p:spPr>
        <p:txBody>
          <a:bodyPr>
            <a:noAutofit/>
          </a:bodyPr>
          <a:lstStyle/>
          <a:p>
            <a:r>
              <a:rPr lang="en-US" sz="3200" b="1" dirty="0"/>
              <a:t>WATER RESOURCES IN SERBIA</a:t>
            </a:r>
          </a:p>
        </p:txBody>
      </p:sp>
      <p:sp>
        <p:nvSpPr>
          <p:cNvPr id="3" name="Rectangle 2"/>
          <p:cNvSpPr/>
          <p:nvPr/>
        </p:nvSpPr>
        <p:spPr>
          <a:xfrm>
            <a:off x="76200" y="1143000"/>
            <a:ext cx="4572000" cy="3139321"/>
          </a:xfrm>
          <a:prstGeom prst="rect">
            <a:avLst/>
          </a:prstGeom>
        </p:spPr>
        <p:txBody>
          <a:bodyPr>
            <a:spAutoFit/>
          </a:bodyPr>
          <a:lstStyle/>
          <a:p>
            <a:pPr marL="285750" indent="-285750" algn="just">
              <a:buFont typeface="Arial" panose="020B0604020202020204" pitchFamily="34" charset="0"/>
              <a:buChar char="•"/>
            </a:pPr>
            <a:r>
              <a:rPr lang="en-US"/>
              <a:t>Serbian water resources also includes:</a:t>
            </a:r>
          </a:p>
          <a:p>
            <a:pPr marL="742950" lvl="1" indent="-285750" algn="just">
              <a:buFont typeface="Arial" panose="020B0604020202020204" pitchFamily="34" charset="0"/>
              <a:buChar char="•"/>
            </a:pPr>
            <a:r>
              <a:rPr lang="en-US"/>
              <a:t>significant </a:t>
            </a:r>
            <a:r>
              <a:rPr lang="en-US" dirty="0"/>
              <a:t>number of artificial lakes which are mostly built </a:t>
            </a:r>
            <a:r>
              <a:rPr lang="en-US"/>
              <a:t>for hydropower generation of electricity</a:t>
            </a:r>
          </a:p>
          <a:p>
            <a:pPr marL="742950" lvl="1" indent="-285750" algn="just">
              <a:buFont typeface="Arial" panose="020B0604020202020204" pitchFamily="34" charset="0"/>
              <a:buChar char="•"/>
            </a:pPr>
            <a:r>
              <a:rPr lang="en-US"/>
              <a:t>numerous </a:t>
            </a:r>
            <a:r>
              <a:rPr lang="en-US" dirty="0"/>
              <a:t>underground natural and mineral water sources with high quality </a:t>
            </a:r>
            <a:r>
              <a:rPr lang="en-US"/>
              <a:t>of water,  which are to some extent used </a:t>
            </a:r>
            <a:r>
              <a:rPr lang="en-US" dirty="0"/>
              <a:t>for water supply</a:t>
            </a:r>
            <a:r>
              <a:rPr lang="en-US"/>
              <a:t>. </a:t>
            </a:r>
          </a:p>
          <a:p>
            <a:pPr marL="742950" lvl="1" indent="-285750" algn="just">
              <a:buFont typeface="Arial" panose="020B0604020202020204" pitchFamily="34" charset="0"/>
              <a:buChar char="•"/>
            </a:pPr>
            <a:r>
              <a:rPr lang="en-US"/>
              <a:t>significant </a:t>
            </a:r>
            <a:r>
              <a:rPr lang="en-US" dirty="0"/>
              <a:t>thermal water potential, which is only partially utilized.</a:t>
            </a:r>
          </a:p>
          <a:p>
            <a:endParaRPr lang="sr-Latn-RS" dirty="0"/>
          </a:p>
        </p:txBody>
      </p:sp>
      <p:pic>
        <p:nvPicPr>
          <p:cNvPr id="12" name="Picture 11">
            <a:extLst>
              <a:ext uri="{FF2B5EF4-FFF2-40B4-BE49-F238E27FC236}">
                <a16:creationId xmlns:a16="http://schemas.microsoft.com/office/drawing/2014/main" id="{2EB77504-9938-4FCF-BDC9-7386144C449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441301" y="1223069"/>
            <a:ext cx="3591504" cy="5050155"/>
          </a:xfrm>
          <a:prstGeom prst="rect">
            <a:avLst/>
          </a:prstGeom>
        </p:spPr>
      </p:pic>
    </p:spTree>
    <p:extLst>
      <p:ext uri="{BB962C8B-B14F-4D97-AF65-F5344CB8AC3E}">
        <p14:creationId xmlns:p14="http://schemas.microsoft.com/office/powerpoint/2010/main" val="329961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Title 1"/>
          <p:cNvSpPr>
            <a:spLocks noGrp="1"/>
          </p:cNvSpPr>
          <p:nvPr>
            <p:ph type="title"/>
          </p:nvPr>
        </p:nvSpPr>
        <p:spPr>
          <a:xfrm>
            <a:off x="304800" y="381000"/>
            <a:ext cx="8229600" cy="1143000"/>
          </a:xfrm>
        </p:spPr>
        <p:txBody>
          <a:bodyPr>
            <a:noAutofit/>
          </a:bodyPr>
          <a:lstStyle/>
          <a:p>
            <a:r>
              <a:rPr lang="en-US" sz="3200" b="1" dirty="0"/>
              <a:t>WATER RESOURCES IN SERBIA</a:t>
            </a:r>
          </a:p>
        </p:txBody>
      </p:sp>
      <p:sp>
        <p:nvSpPr>
          <p:cNvPr id="3" name="Rectangle 2"/>
          <p:cNvSpPr/>
          <p:nvPr/>
        </p:nvSpPr>
        <p:spPr>
          <a:xfrm>
            <a:off x="76200" y="1143000"/>
            <a:ext cx="4572000" cy="5186035"/>
          </a:xfrm>
          <a:prstGeom prst="rect">
            <a:avLst/>
          </a:prstGeom>
        </p:spPr>
        <p:txBody>
          <a:bodyPr>
            <a:spAutoFit/>
          </a:bodyPr>
          <a:lstStyle/>
          <a:p>
            <a:pPr marL="285750" indent="-285750" algn="just">
              <a:spcAft>
                <a:spcPts val="600"/>
              </a:spcAft>
              <a:buFont typeface="Arial" panose="020B0604020202020204" pitchFamily="34" charset="0"/>
              <a:buChar char="•"/>
            </a:pPr>
            <a:r>
              <a:rPr lang="en-US" dirty="0"/>
              <a:t>Monitoring of surface waters in Serbia is being carried out since 2012, and it is harmonized with</a:t>
            </a:r>
            <a:r>
              <a:rPr lang="sr-Latn-RS" dirty="0"/>
              <a:t> </a:t>
            </a:r>
            <a:r>
              <a:rPr lang="en-US" dirty="0"/>
              <a:t>Water Framework Directive</a:t>
            </a:r>
            <a:r>
              <a:rPr lang="sr-Latn-RS" dirty="0"/>
              <a:t>.</a:t>
            </a:r>
            <a:endParaRPr lang="en-US" dirty="0"/>
          </a:p>
          <a:p>
            <a:pPr marL="285750" indent="-285750" algn="just">
              <a:spcAft>
                <a:spcPts val="600"/>
              </a:spcAft>
              <a:buFont typeface="Arial" panose="020B0604020202020204" pitchFamily="34" charset="0"/>
              <a:buChar char="•"/>
            </a:pPr>
            <a:r>
              <a:rPr lang="sr-Latn-RS" dirty="0"/>
              <a:t>T</a:t>
            </a:r>
            <a:r>
              <a:rPr lang="en-US" dirty="0"/>
              <a:t>hree types of</a:t>
            </a:r>
            <a:r>
              <a:rPr lang="sr-Latn-RS" dirty="0"/>
              <a:t> </a:t>
            </a:r>
            <a:r>
              <a:rPr lang="en-US" dirty="0"/>
              <a:t>monitoring has been </a:t>
            </a:r>
            <a:r>
              <a:rPr lang="en-US"/>
              <a:t>implemented : </a:t>
            </a:r>
            <a:endParaRPr lang="en-US" dirty="0"/>
          </a:p>
          <a:p>
            <a:pPr marL="742950" lvl="1" indent="-285750" algn="just">
              <a:buFont typeface="Arial" panose="020B0604020202020204" pitchFamily="34" charset="0"/>
              <a:buChar char="•"/>
            </a:pPr>
            <a:r>
              <a:rPr lang="en-US" dirty="0"/>
              <a:t>1) surveillance, </a:t>
            </a:r>
          </a:p>
          <a:p>
            <a:pPr marL="742950" lvl="1" indent="-285750" algn="just">
              <a:buFont typeface="Arial" panose="020B0604020202020204" pitchFamily="34" charset="0"/>
              <a:buChar char="•"/>
            </a:pPr>
            <a:r>
              <a:rPr lang="en-US" dirty="0"/>
              <a:t>2) operational and </a:t>
            </a:r>
          </a:p>
          <a:p>
            <a:pPr marL="742950" lvl="1" indent="-285750" algn="just">
              <a:buFont typeface="Arial" panose="020B0604020202020204" pitchFamily="34" charset="0"/>
              <a:buChar char="•"/>
            </a:pPr>
            <a:r>
              <a:rPr lang="en-US" dirty="0"/>
              <a:t>3) investigative</a:t>
            </a:r>
            <a:r>
              <a:rPr lang="sr-Latn-RS" dirty="0"/>
              <a:t> </a:t>
            </a:r>
            <a:r>
              <a:rPr lang="en-US" dirty="0"/>
              <a:t>monitoring. </a:t>
            </a:r>
            <a:endParaRPr lang="sr-Latn-RS" dirty="0"/>
          </a:p>
          <a:p>
            <a:pPr marL="285750" indent="-285750" algn="just">
              <a:spcAft>
                <a:spcPts val="600"/>
              </a:spcAft>
              <a:buFont typeface="Arial" panose="020B0604020202020204" pitchFamily="34" charset="0"/>
              <a:buChar char="•"/>
            </a:pPr>
            <a:r>
              <a:rPr lang="sr-Latn-RS" dirty="0"/>
              <a:t>R</a:t>
            </a:r>
            <a:r>
              <a:rPr lang="en-US" dirty="0"/>
              <a:t>esults of river monitoring shows </a:t>
            </a:r>
            <a:r>
              <a:rPr lang="en-US"/>
              <a:t>that the worst </a:t>
            </a:r>
            <a:r>
              <a:rPr lang="en-US" dirty="0"/>
              <a:t>water body</a:t>
            </a:r>
            <a:r>
              <a:rPr lang="sr-Latn-RS" dirty="0"/>
              <a:t> </a:t>
            </a:r>
            <a:r>
              <a:rPr lang="en-US" dirty="0"/>
              <a:t>status had been </a:t>
            </a:r>
            <a:r>
              <a:rPr lang="en-US"/>
              <a:t>found in:  </a:t>
            </a:r>
          </a:p>
          <a:p>
            <a:pPr marL="742950" lvl="1" indent="-285750" algn="just">
              <a:spcAft>
                <a:spcPts val="600"/>
              </a:spcAft>
              <a:buFont typeface="Arial" panose="020B0604020202020204" pitchFamily="34" charset="0"/>
              <a:buChar char="•"/>
            </a:pPr>
            <a:r>
              <a:rPr lang="en-US"/>
              <a:t>Danube (100% of water </a:t>
            </a:r>
            <a:r>
              <a:rPr lang="en-US" dirty="0"/>
              <a:t>bodies </a:t>
            </a:r>
            <a:r>
              <a:rPr lang="en-US"/>
              <a:t>had unsatisfied </a:t>
            </a:r>
            <a:r>
              <a:rPr lang="en-US" dirty="0"/>
              <a:t>status</a:t>
            </a:r>
            <a:r>
              <a:rPr lang="en-US"/>
              <a:t>), </a:t>
            </a:r>
          </a:p>
          <a:p>
            <a:pPr marL="742950" lvl="1" indent="-285750" algn="just">
              <a:spcAft>
                <a:spcPts val="600"/>
              </a:spcAft>
              <a:buFont typeface="Arial" panose="020B0604020202020204" pitchFamily="34" charset="0"/>
              <a:buChar char="•"/>
            </a:pPr>
            <a:r>
              <a:rPr lang="en-US"/>
              <a:t>Sava (97%</a:t>
            </a:r>
            <a:r>
              <a:rPr lang="sr-Latn-RS"/>
              <a:t> </a:t>
            </a:r>
            <a:r>
              <a:rPr lang="en-US" dirty="0"/>
              <a:t>of water bodies </a:t>
            </a:r>
            <a:r>
              <a:rPr lang="en-US"/>
              <a:t>had unsatisfied status) and</a:t>
            </a:r>
          </a:p>
          <a:p>
            <a:pPr marL="742950" lvl="1" indent="-285750" algn="just">
              <a:spcAft>
                <a:spcPts val="600"/>
              </a:spcAft>
              <a:buFont typeface="Arial" panose="020B0604020202020204" pitchFamily="34" charset="0"/>
              <a:buChar char="•"/>
            </a:pPr>
            <a:r>
              <a:rPr lang="en-US"/>
              <a:t>Morava (98% </a:t>
            </a:r>
            <a:r>
              <a:rPr lang="en-US" dirty="0"/>
              <a:t>of water bodies </a:t>
            </a:r>
            <a:r>
              <a:rPr lang="en-US"/>
              <a:t>had unsatisfied status)</a:t>
            </a:r>
            <a:endParaRPr lang="sr-Latn-RS" dirty="0"/>
          </a:p>
        </p:txBody>
      </p:sp>
      <p:pic>
        <p:nvPicPr>
          <p:cNvPr id="15" name="Picture 14"/>
          <p:cNvPicPr/>
          <p:nvPr/>
        </p:nvPicPr>
        <p:blipFill rotWithShape="1">
          <a:blip r:embed="rId6" cstate="print">
            <a:extLst>
              <a:ext uri="{28A0092B-C50C-407E-A947-70E740481C1C}">
                <a14:useLocalDpi xmlns:a14="http://schemas.microsoft.com/office/drawing/2010/main" val="0"/>
              </a:ext>
            </a:extLst>
          </a:blip>
          <a:srcRect t="1797" b="2390"/>
          <a:stretch/>
        </p:blipFill>
        <p:spPr>
          <a:xfrm>
            <a:off x="4635794" y="1219199"/>
            <a:ext cx="4127205" cy="5026128"/>
          </a:xfrm>
          <a:prstGeom prst="rect">
            <a:avLst/>
          </a:prstGeom>
        </p:spPr>
      </p:pic>
    </p:spTree>
    <p:extLst>
      <p:ext uri="{BB962C8B-B14F-4D97-AF65-F5344CB8AC3E}">
        <p14:creationId xmlns:p14="http://schemas.microsoft.com/office/powerpoint/2010/main" val="31382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Title 1"/>
          <p:cNvSpPr>
            <a:spLocks noGrp="1"/>
          </p:cNvSpPr>
          <p:nvPr>
            <p:ph type="title"/>
          </p:nvPr>
        </p:nvSpPr>
        <p:spPr>
          <a:xfrm>
            <a:off x="304800" y="381000"/>
            <a:ext cx="8229600" cy="1143000"/>
          </a:xfrm>
        </p:spPr>
        <p:txBody>
          <a:bodyPr>
            <a:noAutofit/>
          </a:bodyPr>
          <a:lstStyle/>
          <a:p>
            <a:r>
              <a:rPr lang="en-US" sz="3200" b="1" dirty="0"/>
              <a:t>WATER RESOURCES IN SERBIA</a:t>
            </a:r>
          </a:p>
        </p:txBody>
      </p:sp>
      <p:sp>
        <p:nvSpPr>
          <p:cNvPr id="3" name="Rectangle 2"/>
          <p:cNvSpPr/>
          <p:nvPr/>
        </p:nvSpPr>
        <p:spPr>
          <a:xfrm>
            <a:off x="76200" y="1295400"/>
            <a:ext cx="4953000" cy="4524315"/>
          </a:xfrm>
          <a:prstGeom prst="rect">
            <a:avLst/>
          </a:prstGeom>
        </p:spPr>
        <p:txBody>
          <a:bodyPr wrap="square">
            <a:spAutoFit/>
          </a:bodyPr>
          <a:lstStyle/>
          <a:p>
            <a:pPr marL="285750" indent="-285750" algn="just">
              <a:buFont typeface="Arial" panose="020B0604020202020204" pitchFamily="34" charset="0"/>
              <a:buChar char="•"/>
            </a:pPr>
            <a:r>
              <a:rPr lang="en-US" dirty="0"/>
              <a:t>According to the United Nations, Serbia is classified as little or no water scarcity territory</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main water lack is in the densely populated lowlands.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Quality of drinking water in Serbia is generally unsatisfactory while quality of groundwater is especially bad in Vojvodina.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Water resources with high quality are distributed around the</a:t>
            </a:r>
            <a:r>
              <a:rPr lang="sr-Latn-RS" dirty="0"/>
              <a:t> </a:t>
            </a:r>
            <a:r>
              <a:rPr lang="en-US" dirty="0"/>
              <a:t>borders of Serbia. </a:t>
            </a:r>
            <a:endParaRPr lang="sr-Latn-RS" dirty="0"/>
          </a:p>
          <a:p>
            <a:pPr marL="285750" indent="-285750">
              <a:buFont typeface="Arial" panose="020B0604020202020204" pitchFamily="34" charset="0"/>
              <a:buChar char="•"/>
            </a:pPr>
            <a:endParaRPr lang="en-US" dirty="0"/>
          </a:p>
          <a:p>
            <a:endParaRPr lang="sr-Latn-RS" dirty="0"/>
          </a:p>
          <a:p>
            <a:endParaRPr lang="sr-Latn-RS" dirty="0"/>
          </a:p>
          <a:p>
            <a:endParaRPr lang="sr-Latn-RS" dirty="0"/>
          </a:p>
        </p:txBody>
      </p:sp>
      <p:pic>
        <p:nvPicPr>
          <p:cNvPr id="3074" name="Picture 2" descr="D:\Srdjan\Desktop\New Picture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1143000"/>
            <a:ext cx="3657600" cy="512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505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1181</TotalTime>
  <Words>2202</Words>
  <Application>Microsoft Office PowerPoint</Application>
  <PresentationFormat>On-screen Show (4:3)</PresentationFormat>
  <Paragraphs>204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GEOGRAPHY OF SERBIA</vt:lpstr>
      <vt:lpstr>GEOGRAPHY OF SERBIA</vt:lpstr>
      <vt:lpstr>GEOGRAPHY OF SERBIA</vt:lpstr>
      <vt:lpstr>WATER RESOURCES IN SERBIA</vt:lpstr>
      <vt:lpstr>WATER RESOURCES IN SERBIA</vt:lpstr>
      <vt:lpstr>WATER RESOURCES IN SERBIA</vt:lpstr>
      <vt:lpstr>WATER RESOURCES IN SERBIA</vt:lpstr>
      <vt:lpstr>WATER RESOURCES IN SERBIA</vt:lpstr>
      <vt:lpstr>WATER RESOURCES IN SERBIA</vt:lpstr>
      <vt:lpstr>WATER RESOURCES IN SERBIA</vt:lpstr>
      <vt:lpstr>WATER RESOURCES IN SERBIA</vt:lpstr>
      <vt:lpstr>WATER RESOURCES IN SERBIA</vt:lpstr>
      <vt:lpstr>WATER MANAGEMENT IN SERBIA</vt:lpstr>
      <vt:lpstr>WATER MANAGEMENT IN SERBIA</vt:lpstr>
      <vt:lpstr>WATER MANAGEMENT ISSUES IN SERBIA</vt:lpstr>
      <vt:lpstr>WATER MANAGEMENT ISSUES IN SERBIA</vt:lpstr>
      <vt:lpstr>WATER MANAGEMENT ISSUES IN SERBIA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Dejan Ubavin</cp:lastModifiedBy>
  <cp:revision>84</cp:revision>
  <cp:lastPrinted>2019-05-06T11:47:08Z</cp:lastPrinted>
  <dcterms:created xsi:type="dcterms:W3CDTF">2006-08-16T00:00:00Z</dcterms:created>
  <dcterms:modified xsi:type="dcterms:W3CDTF">2019-05-08T07:10:45Z</dcterms:modified>
</cp:coreProperties>
</file>